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032ADE8-9AF0-4FE4-AB6A-EDEE3DE5A70B}" type="datetimeFigureOut">
              <a:rPr lang="zh-HK" altLang="en-US" smtClean="0"/>
              <a:t>10/2/2017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7383761-D1E4-4C34-BA43-8B3C0F307F8B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4400" b="1" dirty="0" smtClean="0"/>
              <a:t>Catalytic Property of Cobalt(II) Ions</a:t>
            </a:r>
            <a:endParaRPr lang="zh-HK" alt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14592" cy="17526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HK" sz="1400" dirty="0"/>
              <a:t>To demonstrate the catalytic property of cobalt(II) ions</a:t>
            </a:r>
            <a:endParaRPr lang="zh-TW" altLang="zh-HK" sz="1400" dirty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HK" sz="1400" dirty="0"/>
              <a:t>To demonstrate the formation of coloured ions of transition metal</a:t>
            </a:r>
            <a:endParaRPr lang="zh-TW" altLang="zh-HK" sz="1400" dirty="0"/>
          </a:p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HK" sz="1400" dirty="0"/>
              <a:t>To demonstrate that transition metals can exist in more than one oxidation state  </a:t>
            </a:r>
            <a:endParaRPr lang="zh-TW" altLang="zh-HK" sz="1400" dirty="0"/>
          </a:p>
          <a:p>
            <a:pPr>
              <a:lnSpc>
                <a:spcPct val="200000"/>
              </a:lnSpc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3222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Background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altLang="zh-HK" dirty="0"/>
              <a:t>Food dyes are often added into packaged food products to give the product a more appealing colour to attract </a:t>
            </a:r>
            <a:r>
              <a:rPr lang="en-US" altLang="zh-HK" dirty="0" smtClean="0"/>
              <a:t>customers. Colorimetry </a:t>
            </a:r>
            <a:r>
              <a:rPr lang="en-US" altLang="zh-HK" dirty="0"/>
              <a:t>is a common technique to determine the concentration of a compound in a solution if it has absorbance in the UV-visible </a:t>
            </a:r>
            <a:r>
              <a:rPr lang="en-US" altLang="zh-HK" dirty="0" smtClean="0"/>
              <a:t>range. </a:t>
            </a:r>
          </a:p>
          <a:p>
            <a:pPr algn="just"/>
            <a:endParaRPr lang="en-US" altLang="zh-HK" dirty="0"/>
          </a:p>
          <a:p>
            <a:pPr algn="just"/>
            <a:r>
              <a:rPr lang="en-US" altLang="zh-HK" dirty="0" smtClean="0"/>
              <a:t>The </a:t>
            </a:r>
            <a:r>
              <a:rPr lang="en-US" altLang="zh-HK" dirty="0"/>
              <a:t>concentration of the coloured species can be determined by light intensity measurement.</a:t>
            </a:r>
            <a:endParaRPr lang="zh-HK" altLang="en-US" dirty="0"/>
          </a:p>
        </p:txBody>
      </p:sp>
      <p:pic>
        <p:nvPicPr>
          <p:cNvPr id="9218" name="Picture 2" descr="C:\Users\kendrewmak\Desktop\Raymond Workshop 2016-12-31(SAM)\Website\Exp_photo\02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Home-made LED colorimeter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en-GB" altLang="zh-HK" dirty="0"/>
              <a:t>Apparatus for construction of LED </a:t>
            </a:r>
            <a:r>
              <a:rPr lang="en-GB" altLang="zh-HK" dirty="0" smtClean="0"/>
              <a:t>colorimeter:</a:t>
            </a:r>
          </a:p>
          <a:p>
            <a:pPr lvl="0">
              <a:lnSpc>
                <a:spcPct val="150000"/>
              </a:lnSpc>
            </a:pPr>
            <a:r>
              <a:rPr lang="en-GB" altLang="zh-HK" sz="2000" dirty="0" smtClean="0"/>
              <a:t>Green LED</a:t>
            </a:r>
          </a:p>
          <a:p>
            <a:pPr lvl="0">
              <a:lnSpc>
                <a:spcPct val="150000"/>
              </a:lnSpc>
            </a:pPr>
            <a:r>
              <a:rPr lang="en-GB" altLang="zh-HK" sz="2000" dirty="0" smtClean="0"/>
              <a:t>Infra-red LED</a:t>
            </a:r>
          </a:p>
          <a:p>
            <a:pPr lvl="0">
              <a:lnSpc>
                <a:spcPct val="150000"/>
              </a:lnSpc>
            </a:pPr>
            <a:r>
              <a:rPr lang="en-GB" altLang="zh-HK" sz="2000" dirty="0" smtClean="0"/>
              <a:t>3V </a:t>
            </a:r>
            <a:r>
              <a:rPr lang="en-GB" altLang="zh-HK" sz="2000" dirty="0"/>
              <a:t>button </a:t>
            </a:r>
            <a:r>
              <a:rPr lang="en-GB" altLang="zh-HK" sz="2000" dirty="0" smtClean="0"/>
              <a:t>battery</a:t>
            </a:r>
          </a:p>
          <a:p>
            <a:pPr lvl="0">
              <a:lnSpc>
                <a:spcPct val="150000"/>
              </a:lnSpc>
            </a:pPr>
            <a:r>
              <a:rPr lang="en-GB" altLang="zh-HK" sz="2000" dirty="0" smtClean="0"/>
              <a:t>Connecting wires</a:t>
            </a:r>
          </a:p>
          <a:p>
            <a:pPr lvl="0">
              <a:lnSpc>
                <a:spcPct val="150000"/>
              </a:lnSpc>
            </a:pPr>
            <a:r>
              <a:rPr lang="en-GB" altLang="zh-HK" sz="2000" dirty="0" smtClean="0"/>
              <a:t>Digital voltmeter</a:t>
            </a:r>
          </a:p>
          <a:p>
            <a:pPr lvl="0">
              <a:lnSpc>
                <a:spcPct val="150000"/>
              </a:lnSpc>
            </a:pPr>
            <a:r>
              <a:rPr lang="en-GB" altLang="zh-HK" sz="2000" dirty="0" smtClean="0"/>
              <a:t>Plastic stand (</a:t>
            </a:r>
            <a:r>
              <a:rPr lang="en-GB" altLang="zh-HK" sz="2000" i="1" dirty="0" smtClean="0"/>
              <a:t>produced by 3D printing</a:t>
            </a:r>
            <a:r>
              <a:rPr lang="en-GB" altLang="zh-HK" sz="2000" dirty="0" smtClean="0"/>
              <a:t>)</a:t>
            </a:r>
            <a:endParaRPr lang="zh-HK" altLang="en-US" sz="2000" dirty="0"/>
          </a:p>
        </p:txBody>
      </p:sp>
      <p:pic>
        <p:nvPicPr>
          <p:cNvPr id="10242" name="Picture 2" descr="C:\Users\kendrewmak\Desktop\Raymond Workshop 2016-12-31(SAM)\Website\Exp_photo\02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endrewmak\Desktop\Raymond Workshop 2016-12-31(SAM)\Website\Exp_photo\02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4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kendrewmak\Desktop\Raymond Workshop 2016-12-31(SAM)\Website\Exp_photo\02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4" y="1700808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200" dirty="0" smtClean="0"/>
              <a:t>Part A: Construction of LED colorimeter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altLang="zh-HK" sz="2000" dirty="0"/>
              <a:t>Insert a button battery between the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leads </a:t>
            </a:r>
            <a:r>
              <a:rPr lang="en-GB" altLang="zh-HK" sz="2000" dirty="0"/>
              <a:t>of the </a:t>
            </a:r>
            <a:r>
              <a:rPr lang="en-GB" altLang="zh-HK" sz="2000" dirty="0" smtClean="0"/>
              <a:t>green </a:t>
            </a:r>
            <a:r>
              <a:rPr lang="en-GB" altLang="zh-HK" sz="2000" dirty="0"/>
              <a:t>LED. Secure the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battery </a:t>
            </a:r>
            <a:r>
              <a:rPr lang="en-GB" altLang="zh-HK" sz="2000" dirty="0"/>
              <a:t>with </a:t>
            </a:r>
            <a:r>
              <a:rPr lang="en-GB" altLang="zh-HK" sz="2000" dirty="0" err="1"/>
              <a:t>Blu</a:t>
            </a:r>
            <a:r>
              <a:rPr lang="en-GB" altLang="zh-HK" sz="2000" dirty="0"/>
              <a:t>-tack. </a:t>
            </a: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altLang="zh-HK" sz="2000" dirty="0" smtClean="0"/>
              <a:t>Insert </a:t>
            </a:r>
            <a:r>
              <a:rPr lang="en-GB" altLang="zh-HK" sz="2000" dirty="0"/>
              <a:t>the Green LED into the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openings </a:t>
            </a:r>
            <a:r>
              <a:rPr lang="en-GB" altLang="zh-HK" sz="2000" dirty="0"/>
              <a:t>of the </a:t>
            </a:r>
            <a:r>
              <a:rPr lang="en-GB" altLang="zh-HK" sz="2000" dirty="0" smtClean="0"/>
              <a:t>plastic </a:t>
            </a:r>
            <a:r>
              <a:rPr lang="en-GB" altLang="zh-HK" sz="2000" dirty="0"/>
              <a:t>stand.</a:t>
            </a: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r>
              <a:rPr lang="en-GB" altLang="zh-HK" sz="2000" dirty="0"/>
              <a:t>Connect the two leads of IR LED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to</a:t>
            </a:r>
            <a:r>
              <a:rPr lang="en-GB" altLang="zh-HK" sz="2000" dirty="0"/>
              <a:t> voltmeter.</a:t>
            </a:r>
            <a:br>
              <a:rPr lang="en-GB" altLang="zh-HK" sz="2000" dirty="0"/>
            </a:b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zh-HK" altLang="en-US" sz="2000" dirty="0"/>
          </a:p>
        </p:txBody>
      </p:sp>
      <p:pic>
        <p:nvPicPr>
          <p:cNvPr id="11268" name="Picture 4" descr="C:\Users\kendrewmak\Desktop\Raymond Workshop 2016-12-31(SAM)\Website\Exp_photo\02\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4" y="4365104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200" dirty="0" smtClean="0"/>
              <a:t>Part A: Construction of LED colorimeter</a:t>
            </a:r>
            <a:endParaRPr lang="zh-HK" altLang="en-US" sz="3200" dirty="0"/>
          </a:p>
        </p:txBody>
      </p:sp>
      <p:pic>
        <p:nvPicPr>
          <p:cNvPr id="4" name="ps_FoodDye256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436" y="1628800"/>
            <a:ext cx="7067128" cy="3975260"/>
          </a:xfrm>
        </p:spPr>
      </p:pic>
    </p:spTree>
    <p:extLst>
      <p:ext uri="{BB962C8B-B14F-4D97-AF65-F5344CB8AC3E}">
        <p14:creationId xmlns:p14="http://schemas.microsoft.com/office/powerpoint/2010/main" val="6988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200" dirty="0" smtClean="0"/>
              <a:t>Part B: Preparation of Standard Solutions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HK" sz="2000" dirty="0"/>
              <a:t>Prepare four Sunset Yellow FCF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standard </a:t>
            </a:r>
            <a:r>
              <a:rPr lang="en-US" altLang="zh-HK" sz="2000" dirty="0"/>
              <a:t>solutions by pipetting 5.0,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10.0</a:t>
            </a:r>
            <a:r>
              <a:rPr lang="en-US" altLang="zh-HK" sz="2000" dirty="0"/>
              <a:t>, 15.0 and 20.0 cm</a:t>
            </a:r>
            <a:r>
              <a:rPr lang="en-US" altLang="zh-HK" sz="2000" baseline="30000" dirty="0"/>
              <a:t>3</a:t>
            </a:r>
            <a:r>
              <a:rPr lang="en-US" altLang="zh-HK" sz="2000" dirty="0"/>
              <a:t> of the given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Sunset </a:t>
            </a:r>
            <a:r>
              <a:rPr lang="en-US" altLang="zh-HK" sz="2000" dirty="0"/>
              <a:t>Yellow FCF stock solution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into </a:t>
            </a:r>
            <a:r>
              <a:rPr lang="en-US" altLang="zh-HK" sz="2000" dirty="0"/>
              <a:t>four 25 cm</a:t>
            </a:r>
            <a:r>
              <a:rPr lang="en-US" altLang="zh-HK" sz="2000" baseline="30000" dirty="0"/>
              <a:t>3</a:t>
            </a:r>
            <a:r>
              <a:rPr lang="en-US" altLang="zh-HK" sz="2000" dirty="0"/>
              <a:t> volumetric flasks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respectively</a:t>
            </a:r>
            <a:r>
              <a:rPr lang="en-US" altLang="zh-HK" sz="2000" dirty="0"/>
              <a:t>.</a:t>
            </a: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zh-HK" sz="2000" dirty="0"/>
              <a:t>Make up to the graduation using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err="1" smtClean="0"/>
              <a:t>deionised</a:t>
            </a:r>
            <a:r>
              <a:rPr lang="en-US" altLang="zh-HK" sz="2000" dirty="0" smtClean="0"/>
              <a:t> </a:t>
            </a:r>
            <a:r>
              <a:rPr lang="en-US" altLang="zh-HK" sz="2000" dirty="0"/>
              <a:t>water.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Five standard solutions:</a:t>
            </a:r>
            <a:br>
              <a:rPr lang="en-US" altLang="zh-HK" sz="2000" dirty="0" smtClean="0"/>
            </a:br>
            <a:r>
              <a:rPr lang="en-US" altLang="zh-HK" sz="1600" i="1" dirty="0" smtClean="0"/>
              <a:t>(20 </a:t>
            </a:r>
            <a:r>
              <a:rPr lang="en-US" altLang="zh-HK" sz="1600" i="1" dirty="0"/>
              <a:t>ppm, 40 ppm, 60 ppm, 80 ppm and 100 </a:t>
            </a:r>
            <a:r>
              <a:rPr lang="en-US" altLang="zh-HK" sz="1600" i="1" dirty="0" smtClean="0"/>
              <a:t>ppm)</a:t>
            </a:r>
            <a:endParaRPr lang="en-GB" altLang="zh-HK" sz="3200" i="1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zh-HK" altLang="en-US" sz="2000" dirty="0"/>
          </a:p>
        </p:txBody>
      </p:sp>
      <p:pic>
        <p:nvPicPr>
          <p:cNvPr id="13314" name="Picture 2" descr="C:\Users\kendrewmak\Desktop\Raymond Workshop 2016-12-31(SAM)\Website\Exp_photo\02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4" y="4365104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kendrewmak\Desktop\Raymond Workshop 2016-12-31(SAM)\Website\Exp_photo\02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4" y="1700808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8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kendrewmak\Desktop\Raymond Workshop 2016-12-31(SAM)\Website\Exp_photo\02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4" y="4365104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kendrewmak\Desktop\Raymond Workshop 2016-12-31(SAM)\Website\Exp_photo\02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4" y="1700808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HK" sz="3200" dirty="0"/>
              <a:t>Part C: Measurements for Standard </a:t>
            </a:r>
            <a:r>
              <a:rPr lang="en-GB" altLang="zh-HK" sz="3200" dirty="0" smtClean="0"/>
              <a:t>Solutions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HK" sz="2000" dirty="0"/>
              <a:t>Rinse a cuvette and fill it at least </a:t>
            </a:r>
            <a:r>
              <a:rPr lang="en-US" altLang="zh-HK" sz="2000" dirty="0" smtClean="0"/>
              <a:t>half-</a:t>
            </a:r>
            <a:br>
              <a:rPr lang="en-US" altLang="zh-HK" sz="2000" dirty="0" smtClean="0"/>
            </a:br>
            <a:r>
              <a:rPr lang="en-US" altLang="zh-HK" sz="2000" dirty="0" smtClean="0"/>
              <a:t>full </a:t>
            </a:r>
            <a:r>
              <a:rPr lang="en-US" altLang="zh-HK" sz="2000" dirty="0"/>
              <a:t>with </a:t>
            </a:r>
            <a:r>
              <a:rPr lang="en-US" altLang="zh-HK" sz="2000" dirty="0" err="1" smtClean="0"/>
              <a:t>deionised</a:t>
            </a:r>
            <a:r>
              <a:rPr lang="en-US" altLang="zh-HK" sz="2000" dirty="0" smtClean="0"/>
              <a:t> </a:t>
            </a:r>
            <a:r>
              <a:rPr lang="en-US" altLang="zh-HK" sz="2000" dirty="0"/>
              <a:t>water.  </a:t>
            </a:r>
            <a:endParaRPr lang="en-US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US" altLang="zh-HK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zh-HK" sz="2000" dirty="0" smtClean="0"/>
              <a:t>Wipe </a:t>
            </a:r>
            <a:r>
              <a:rPr lang="en-US" altLang="zh-HK" sz="2000" dirty="0"/>
              <a:t>the outside of the cuvette </a:t>
            </a:r>
            <a:r>
              <a:rPr lang="en-US" altLang="zh-HK" sz="2000" dirty="0" smtClean="0"/>
              <a:t>with </a:t>
            </a:r>
            <a:r>
              <a:rPr lang="en-US" altLang="zh-HK" sz="2000" dirty="0"/>
              <a:t>a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tissue </a:t>
            </a:r>
            <a:r>
              <a:rPr lang="en-US" altLang="zh-HK" sz="2000" dirty="0"/>
              <a:t>to make sure that the cuvette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surfaces</a:t>
            </a:r>
            <a:r>
              <a:rPr lang="en-US" altLang="zh-HK" sz="2000" dirty="0"/>
              <a:t> </a:t>
            </a:r>
            <a:r>
              <a:rPr lang="en-US" altLang="zh-HK" sz="2000" dirty="0" smtClean="0"/>
              <a:t>are </a:t>
            </a:r>
            <a:r>
              <a:rPr lang="en-US" altLang="zh-HK" sz="2000" dirty="0"/>
              <a:t>clean and dry.</a:t>
            </a: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r>
              <a:rPr lang="en-US" altLang="zh-HK" sz="2000" dirty="0"/>
              <a:t>Place the cuvette in the sample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compartment </a:t>
            </a:r>
            <a:r>
              <a:rPr lang="en-US" altLang="zh-HK" sz="2000" dirty="0"/>
              <a:t>of the colorimeter and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record </a:t>
            </a:r>
            <a:r>
              <a:rPr lang="en-US" altLang="zh-HK" sz="2000" dirty="0"/>
              <a:t>the multimeter reading for the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LED </a:t>
            </a:r>
            <a:r>
              <a:rPr lang="en-US" altLang="zh-HK" sz="2000" dirty="0"/>
              <a:t>detector</a:t>
            </a:r>
            <a:r>
              <a:rPr lang="en-US" altLang="zh-HK" sz="2000" dirty="0" smtClean="0"/>
              <a:t>.</a:t>
            </a: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603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HK" sz="3200" dirty="0"/>
              <a:t>Part C: Measurements for Standard </a:t>
            </a:r>
            <a:r>
              <a:rPr lang="en-GB" altLang="zh-HK" sz="3200" dirty="0" smtClean="0"/>
              <a:t>Solutions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altLang="zh-HK" sz="2000" dirty="0"/>
              <a:t>Repeat </a:t>
            </a:r>
            <a:r>
              <a:rPr lang="zh-TW" altLang="zh-HK" sz="2000" dirty="0"/>
              <a:t>the procedures</a:t>
            </a:r>
            <a:r>
              <a:rPr lang="en-US" altLang="zh-HK" sz="2000" dirty="0"/>
              <a:t> for the five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Sunset </a:t>
            </a:r>
            <a:r>
              <a:rPr lang="en-US" altLang="zh-HK" sz="2000" dirty="0"/>
              <a:t>Yellow </a:t>
            </a:r>
            <a:r>
              <a:rPr lang="en-US" altLang="zh-HK" sz="2000" dirty="0" smtClean="0"/>
              <a:t>FCF </a:t>
            </a:r>
            <a:r>
              <a:rPr lang="en-US" altLang="zh-HK" sz="2000" dirty="0"/>
              <a:t>standard solutions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you </a:t>
            </a:r>
            <a:r>
              <a:rPr lang="en-US" altLang="zh-HK" sz="2000" dirty="0"/>
              <a:t>obtained. </a:t>
            </a:r>
            <a:endParaRPr lang="en-US" altLang="zh-HK" sz="2000" dirty="0" smtClean="0"/>
          </a:p>
          <a:p>
            <a:pPr marL="457200" indent="-457200">
              <a:buFont typeface="+mj-lt"/>
              <a:buAutoNum type="arabicPeriod" startAt="4"/>
            </a:pPr>
            <a:endParaRPr lang="en-US" altLang="zh-HK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altLang="zh-HK" sz="2000" dirty="0" smtClean="0"/>
              <a:t>Rinse </a:t>
            </a:r>
            <a:r>
              <a:rPr lang="en-US" altLang="zh-HK" sz="2000" dirty="0"/>
              <a:t>the </a:t>
            </a:r>
            <a:r>
              <a:rPr lang="en-US" altLang="zh-HK" sz="2000" dirty="0" smtClean="0"/>
              <a:t>cuvette </a:t>
            </a:r>
            <a:r>
              <a:rPr lang="en-US" altLang="zh-HK" sz="2000" dirty="0"/>
              <a:t>with the solution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to </a:t>
            </a:r>
            <a:r>
              <a:rPr lang="en-US" altLang="zh-HK" sz="2000" dirty="0"/>
              <a:t>be measured.</a:t>
            </a:r>
            <a:endParaRPr lang="en-GB" altLang="zh-HK" sz="2000" dirty="0"/>
          </a:p>
          <a:p>
            <a:pPr marL="457200" indent="-457200">
              <a:buFont typeface="+mj-lt"/>
              <a:buAutoNum type="arabicPeriod" startAt="4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endParaRPr lang="zh-HK" altLang="en-US" sz="2000" dirty="0"/>
          </a:p>
        </p:txBody>
      </p:sp>
      <p:pic>
        <p:nvPicPr>
          <p:cNvPr id="15362" name="Picture 2" descr="C:\Users\kendrewmak\Desktop\Raymond Workshop 2016-12-31(SAM)\Website\Exp_photo\02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kendrewmak\Desktop\Raymond Workshop 2016-12-31(SAM)\Website\Exp_photo\02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711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4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HK" sz="3200" dirty="0"/>
              <a:t>Part </a:t>
            </a:r>
            <a:r>
              <a:rPr lang="en-GB" altLang="zh-HK" sz="3200" dirty="0" smtClean="0"/>
              <a:t>D: </a:t>
            </a:r>
            <a:r>
              <a:rPr lang="en-GB" altLang="zh-HK" sz="3200" dirty="0"/>
              <a:t>Measurements for </a:t>
            </a:r>
            <a:r>
              <a:rPr lang="en-GB" altLang="zh-HK" sz="3200" dirty="0" smtClean="0"/>
              <a:t>Soft Drink Sample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HK" sz="2000" dirty="0"/>
              <a:t>Degas the packaged soft drink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sample </a:t>
            </a:r>
            <a:r>
              <a:rPr lang="en-US" altLang="zh-HK" sz="2000" dirty="0"/>
              <a:t>using an ultrasonic bath for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10 minutes.</a:t>
            </a:r>
            <a:br>
              <a:rPr lang="en-US" altLang="zh-HK" sz="2000" dirty="0" smtClean="0"/>
            </a:br>
            <a:r>
              <a:rPr lang="en-US" altLang="zh-HK" sz="1800" b="1" i="1" dirty="0" smtClean="0"/>
              <a:t>(</a:t>
            </a:r>
            <a:r>
              <a:rPr lang="en-US" altLang="zh-HK" sz="1600" b="1" i="1" dirty="0" smtClean="0"/>
              <a:t>The </a:t>
            </a:r>
            <a:r>
              <a:rPr lang="en-US" altLang="zh-HK" sz="1600" b="1" i="1" dirty="0"/>
              <a:t>sample provided has been </a:t>
            </a:r>
            <a:r>
              <a:rPr lang="en-US" altLang="zh-HK" sz="1600" b="1" i="1" dirty="0" err="1"/>
              <a:t>degased</a:t>
            </a:r>
            <a:r>
              <a:rPr lang="en-US" altLang="zh-HK" sz="1600" b="1" i="1" dirty="0" smtClean="0"/>
              <a:t>.)</a:t>
            </a:r>
            <a:endParaRPr lang="en-US" altLang="zh-HK" sz="1600" b="1" i="1" dirty="0"/>
          </a:p>
          <a:p>
            <a:pPr marL="457200" indent="-457200">
              <a:buFont typeface="+mj-lt"/>
              <a:buAutoNum type="arabicPeriod"/>
            </a:pPr>
            <a:endParaRPr lang="en-US" altLang="zh-HK" sz="1600" b="1" i="1" dirty="0"/>
          </a:p>
          <a:p>
            <a:pPr marL="457200" indent="-457200">
              <a:buFont typeface="+mj-lt"/>
              <a:buAutoNum type="arabicPeriod"/>
            </a:pPr>
            <a:endParaRPr lang="en-US" altLang="zh-HK" sz="1600" b="1" i="1" dirty="0"/>
          </a:p>
          <a:p>
            <a:pPr marL="457200" indent="-457200">
              <a:buFont typeface="+mj-lt"/>
              <a:buAutoNum type="arabicPeriod"/>
            </a:pPr>
            <a:endParaRPr lang="en-US" altLang="zh-HK" sz="1600" b="1" i="1" dirty="0"/>
          </a:p>
          <a:p>
            <a:pPr marL="457200" indent="-457200">
              <a:buFont typeface="+mj-lt"/>
              <a:buAutoNum type="arabicPeriod"/>
            </a:pPr>
            <a:endParaRPr lang="en-US" altLang="zh-HK" sz="1600" b="1" i="1" dirty="0" smtClean="0"/>
          </a:p>
          <a:p>
            <a:pPr marL="457200" indent="-457200">
              <a:buFont typeface="+mj-lt"/>
              <a:buAutoNum type="arabicPeriod"/>
            </a:pPr>
            <a:endParaRPr lang="en-US" altLang="zh-HK" sz="1600" b="1" i="1" dirty="0"/>
          </a:p>
          <a:p>
            <a:pPr marL="457200" indent="-457200">
              <a:buFont typeface="+mj-lt"/>
              <a:buAutoNum type="arabicPeriod"/>
            </a:pPr>
            <a:r>
              <a:rPr lang="en-GB" altLang="zh-HK" sz="2000" dirty="0"/>
              <a:t>Dilute the soft drink sample by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pipetting </a:t>
            </a:r>
            <a:r>
              <a:rPr lang="en-GB" altLang="zh-HK" sz="2000" dirty="0"/>
              <a:t>5.0 cm</a:t>
            </a:r>
            <a:r>
              <a:rPr lang="en-GB" altLang="zh-HK" sz="2000" baseline="30000" dirty="0"/>
              <a:t>3</a:t>
            </a:r>
            <a:r>
              <a:rPr lang="en-GB" altLang="zh-HK" sz="2000" dirty="0"/>
              <a:t> of </a:t>
            </a:r>
            <a:r>
              <a:rPr lang="en-GB" altLang="zh-HK" sz="2000" dirty="0" smtClean="0"/>
              <a:t>the </a:t>
            </a:r>
            <a:r>
              <a:rPr lang="en-GB" altLang="zh-HK" sz="2000" dirty="0"/>
              <a:t>sample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solution </a:t>
            </a:r>
            <a:r>
              <a:rPr lang="en-GB" altLang="zh-HK" sz="2000" dirty="0"/>
              <a:t>into 10 cm</a:t>
            </a:r>
            <a:r>
              <a:rPr lang="en-GB" altLang="zh-HK" sz="2000" baseline="30000" dirty="0"/>
              <a:t>3</a:t>
            </a:r>
            <a:r>
              <a:rPr lang="en-GB" altLang="zh-HK" sz="2000" dirty="0"/>
              <a:t> volumetric flask.</a:t>
            </a:r>
            <a:r>
              <a:rPr lang="en-GB" altLang="zh-HK" sz="2000" dirty="0"/>
              <a:t/>
            </a:r>
            <a:br>
              <a:rPr lang="en-GB" altLang="zh-HK" sz="2000" dirty="0"/>
            </a:b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endParaRPr lang="zh-HK" altLang="en-US" sz="2000" dirty="0"/>
          </a:p>
        </p:txBody>
      </p:sp>
      <p:pic>
        <p:nvPicPr>
          <p:cNvPr id="16386" name="Picture 2" descr="C:\Users\kendrewmak\Desktop\Raymond Workshop 2016-12-31(SAM)\Website\Exp_photo\02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endrewmak\Desktop\Raymond Workshop 2016-12-31(SAM)\Website\Exp_photo\02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27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HK" sz="3200" dirty="0"/>
              <a:t>Part </a:t>
            </a:r>
            <a:r>
              <a:rPr lang="en-GB" altLang="zh-HK" sz="3200" dirty="0" smtClean="0"/>
              <a:t>D: </a:t>
            </a:r>
            <a:r>
              <a:rPr lang="en-GB" altLang="zh-HK" sz="3200" dirty="0"/>
              <a:t>Measurements for </a:t>
            </a:r>
            <a:r>
              <a:rPr lang="en-GB" altLang="zh-HK" sz="3200" dirty="0" smtClean="0"/>
              <a:t>Soft Drink Sample</a:t>
            </a:r>
            <a:endParaRPr lang="zh-HK" alt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GB" altLang="zh-HK" sz="2000" dirty="0" smtClean="0"/>
              <a:t>Rinse </a:t>
            </a:r>
            <a:r>
              <a:rPr lang="en-GB" altLang="zh-HK" sz="2000" dirty="0"/>
              <a:t>a cuvette and fill it at least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half-full </a:t>
            </a:r>
            <a:r>
              <a:rPr lang="en-GB" altLang="zh-HK" sz="2000" dirty="0"/>
              <a:t>with the </a:t>
            </a:r>
            <a:r>
              <a:rPr lang="en-GB" altLang="zh-HK" sz="2000" dirty="0" smtClean="0"/>
              <a:t>diluted </a:t>
            </a:r>
            <a:r>
              <a:rPr lang="en-GB" altLang="zh-HK" sz="2000" dirty="0"/>
              <a:t>sample. </a:t>
            </a:r>
            <a:endParaRPr lang="en-GB" altLang="zh-HK" sz="2000" dirty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en-GB" altLang="zh-HK" sz="2000" dirty="0" smtClean="0"/>
              <a:t>Place </a:t>
            </a:r>
            <a:r>
              <a:rPr lang="en-GB" altLang="zh-HK" sz="2000" dirty="0"/>
              <a:t>the cuvette in the sample </a:t>
            </a:r>
            <a:r>
              <a:rPr lang="en-GB" altLang="zh-HK" sz="2000" dirty="0"/>
              <a:t/>
            </a:r>
            <a:br>
              <a:rPr lang="en-GB" altLang="zh-HK" sz="2000" dirty="0"/>
            </a:br>
            <a:r>
              <a:rPr lang="en-GB" altLang="zh-HK" sz="2000" dirty="0"/>
              <a:t>compartment of the colorimeter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and </a:t>
            </a:r>
            <a:r>
              <a:rPr lang="en-GB" altLang="zh-HK" sz="2000" dirty="0"/>
              <a:t>record the </a:t>
            </a:r>
            <a:r>
              <a:rPr lang="en-GB" altLang="zh-HK" sz="2000" dirty="0" smtClean="0"/>
              <a:t>voltmeter </a:t>
            </a:r>
            <a:r>
              <a:rPr lang="en-GB" altLang="zh-HK" sz="2000" dirty="0"/>
              <a:t>reading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for </a:t>
            </a:r>
            <a:r>
              <a:rPr lang="en-GB" altLang="zh-HK" sz="2000" dirty="0"/>
              <a:t>the LED detector.</a:t>
            </a:r>
            <a:r>
              <a:rPr lang="en-GB" altLang="zh-HK" sz="2000" dirty="0"/>
              <a:t/>
            </a:r>
            <a:br>
              <a:rPr lang="en-GB" altLang="zh-HK" sz="2000" dirty="0"/>
            </a:br>
            <a:r>
              <a:rPr lang="en-GB" altLang="zh-HK" sz="2000" dirty="0"/>
              <a:t/>
            </a:r>
            <a:br>
              <a:rPr lang="en-GB" altLang="zh-HK" sz="2000" dirty="0"/>
            </a:br>
            <a:endParaRPr lang="zh-HK" altLang="en-US" sz="2000" dirty="0"/>
          </a:p>
        </p:txBody>
      </p:sp>
      <p:pic>
        <p:nvPicPr>
          <p:cNvPr id="17410" name="Picture 2" descr="C:\Users\kendrewmak\Desktop\Raymond Workshop 2016-12-31(SAM)\Website\Exp_photo\02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84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HK" dirty="0" smtClean="0"/>
              <a:t>Results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Complete the following table:</a:t>
            </a:r>
          </a:p>
          <a:p>
            <a:pPr marL="0" indent="0">
              <a:buNone/>
            </a:pPr>
            <a:endParaRPr lang="en-US" altLang="zh-HK" dirty="0"/>
          </a:p>
          <a:p>
            <a:pPr marL="0" indent="0" algn="ctr">
              <a:buNone/>
            </a:pPr>
            <a:r>
              <a:rPr lang="en-US" altLang="zh-HK" dirty="0" smtClean="0"/>
              <a:t>A </a:t>
            </a:r>
            <a:r>
              <a:rPr lang="en-US" altLang="zh-HK" dirty="0"/>
              <a:t>= log</a:t>
            </a:r>
            <a:r>
              <a:rPr lang="en-US" altLang="zh-HK" baseline="-25000" dirty="0"/>
              <a:t>10</a:t>
            </a:r>
            <a:r>
              <a:rPr lang="en-US" altLang="zh-HK" dirty="0"/>
              <a:t>(I</a:t>
            </a:r>
            <a:r>
              <a:rPr lang="en-US" altLang="zh-HK" baseline="-25000" dirty="0"/>
              <a:t>0</a:t>
            </a:r>
            <a:r>
              <a:rPr lang="en-US" altLang="zh-HK" dirty="0"/>
              <a:t> / I</a:t>
            </a:r>
            <a:r>
              <a:rPr lang="en-US" altLang="zh-HK" baseline="-25000" dirty="0"/>
              <a:t>s</a:t>
            </a:r>
            <a:r>
              <a:rPr lang="en-US" altLang="zh-HK" dirty="0"/>
              <a:t>) = log</a:t>
            </a:r>
            <a:r>
              <a:rPr lang="en-US" altLang="zh-HK" baseline="-25000" dirty="0"/>
              <a:t>10</a:t>
            </a:r>
            <a:r>
              <a:rPr lang="en-US" altLang="zh-HK" dirty="0"/>
              <a:t>(V</a:t>
            </a:r>
            <a:r>
              <a:rPr lang="en-US" altLang="zh-HK" baseline="-25000" dirty="0"/>
              <a:t>0</a:t>
            </a:r>
            <a:r>
              <a:rPr lang="en-US" altLang="zh-HK" dirty="0"/>
              <a:t> / V</a:t>
            </a:r>
            <a:r>
              <a:rPr lang="en-US" altLang="zh-HK" baseline="-25000" dirty="0"/>
              <a:t>s</a:t>
            </a:r>
            <a:r>
              <a:rPr lang="en-US" altLang="zh-HK" dirty="0"/>
              <a:t>)</a:t>
            </a:r>
            <a:endParaRPr lang="zh-HK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158225"/>
              </p:ext>
            </p:extLst>
          </p:nvPr>
        </p:nvGraphicFramePr>
        <p:xfrm>
          <a:off x="179512" y="3501008"/>
          <a:ext cx="8712964" cy="3019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070288"/>
                <a:gridCol w="1009750"/>
                <a:gridCol w="1009750"/>
                <a:gridCol w="1009750"/>
                <a:gridCol w="1009750"/>
                <a:gridCol w="1009750"/>
                <a:gridCol w="1009750"/>
              </a:tblGrid>
              <a:tr h="41980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Deionised water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Standard Solution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Sample solution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943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20 ppm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40 ppm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60 ppm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80 ppm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100 ppm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995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Voltage measured </a:t>
                      </a:r>
                      <a:b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(V</a:t>
                      </a:r>
                      <a:r>
                        <a:rPr lang="en-US" sz="1500" kern="100" baseline="-250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 or V</a:t>
                      </a:r>
                      <a:r>
                        <a:rPr lang="en-US" sz="1500" kern="100" baseline="-25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32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Absorbance (A)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5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7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Background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HK" dirty="0"/>
              <a:t>When mixing a potassium sodium tartrate solution and hydrogen peroxide solution at room temperature, however, it was found that </a:t>
            </a:r>
            <a:r>
              <a:rPr lang="en-US" altLang="zh-HK" u="sng" dirty="0">
                <a:solidFill>
                  <a:srgbClr val="FF0000"/>
                </a:solidFill>
              </a:rPr>
              <a:t>this reaction proceeds very slowly</a:t>
            </a:r>
            <a:r>
              <a:rPr lang="en-US" altLang="zh-HK" dirty="0" smtClean="0"/>
              <a:t>.</a:t>
            </a:r>
          </a:p>
          <a:p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pPr algn="just"/>
            <a:r>
              <a:rPr lang="en-US" altLang="zh-HK" dirty="0"/>
              <a:t>However, when a few drops of aqueous cobalt(II) chloride solution is added into the warmed reaction mixture, gas bubbles form vigorously.</a:t>
            </a:r>
            <a:endParaRPr lang="zh-HK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281770"/>
              </p:ext>
            </p:extLst>
          </p:nvPr>
        </p:nvGraphicFramePr>
        <p:xfrm>
          <a:off x="395536" y="2996952"/>
          <a:ext cx="8583402" cy="41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S ChemDraw Drawing" r:id="rId3" imgW="5266512" imgH="255690" progId="ChemDraw.Document.6.0">
                  <p:embed/>
                </p:oleObj>
              </mc:Choice>
              <mc:Fallback>
                <p:oleObj name="CS ChemDraw Drawing" r:id="rId3" imgW="5266512" imgH="255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2996952"/>
                        <a:ext cx="8583402" cy="416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C:\Users\kendrewmak\Desktop\Raymond Workshop 2016-12-31(SAM)\Website\Exp_photo\01\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HK" dirty="0" smtClean="0"/>
              <a:t>Results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HK" dirty="0"/>
              <a:t>Plot a calibration curve (A vs c) below.  </a:t>
            </a:r>
            <a:r>
              <a:rPr lang="en-US" altLang="zh-HK" dirty="0" smtClean="0"/>
              <a:t>Since </a:t>
            </a:r>
            <a:r>
              <a:rPr lang="en-US" altLang="zh-HK" dirty="0"/>
              <a:t>A </a:t>
            </a:r>
            <a:r>
              <a:rPr lang="en-US" altLang="zh-HK" dirty="0">
                <a:sym typeface="Symbol"/>
              </a:rPr>
              <a:t></a:t>
            </a:r>
            <a:r>
              <a:rPr lang="en-US" altLang="zh-HK" dirty="0"/>
              <a:t> c, a straight line is expected</a:t>
            </a:r>
            <a:r>
              <a:rPr lang="en-US" altLang="zh-HK" dirty="0" smtClean="0"/>
              <a:t>.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endParaRPr lang="en-US" altLang="zh-HK" dirty="0" smtClean="0"/>
          </a:p>
          <a:p>
            <a:endParaRPr lang="en-US" altLang="zh-HK" dirty="0"/>
          </a:p>
          <a:p>
            <a:pPr marL="0" indent="0">
              <a:buNone/>
            </a:pPr>
            <a:endParaRPr lang="en-US" altLang="zh-HK" dirty="0"/>
          </a:p>
          <a:p>
            <a:endParaRPr lang="en-US" altLang="zh-HK" dirty="0" smtClean="0"/>
          </a:p>
          <a:p>
            <a:r>
              <a:rPr lang="en-US" altLang="zh-HK" dirty="0"/>
              <a:t>Determine the concentration of the food dye in the soft drink sample from the calibration curve.</a:t>
            </a:r>
            <a:endParaRPr lang="en-US" altLang="zh-HK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r="20094" b="12716"/>
          <a:stretch/>
        </p:blipFill>
        <p:spPr>
          <a:xfrm>
            <a:off x="2699792" y="2420888"/>
            <a:ext cx="3528392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4000" b="1" dirty="0" smtClean="0"/>
              <a:t>Reduction of Vanillin with Sodium Borohydride</a:t>
            </a:r>
            <a:endParaRPr lang="zh-HK" alt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14592" cy="17526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HK" sz="1400" dirty="0"/>
              <a:t>To carry out the reduction of vanillin to </a:t>
            </a:r>
            <a:r>
              <a:rPr lang="en-US" altLang="zh-HK" sz="1400" dirty="0" err="1"/>
              <a:t>vanillyl</a:t>
            </a:r>
            <a:r>
              <a:rPr lang="en-US" altLang="zh-HK" sz="1400" dirty="0"/>
              <a:t> alcohol using sodium borohydride as the reducing agent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390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Background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HK" dirty="0"/>
              <a:t>Sodium borohydride is a mild reducing agent which is very useful for carrying out organic reduction reactions.  It is useful for reducing aldehydes and ketones into primary alcohols and secondary alcohols, respectively.</a:t>
            </a:r>
            <a:endParaRPr lang="en-US" altLang="zh-HK" dirty="0" smtClean="0"/>
          </a:p>
          <a:p>
            <a:pPr marL="0" indent="0">
              <a:buNone/>
            </a:pPr>
            <a:endParaRPr lang="en-US" altLang="zh-HK" dirty="0" smtClean="0"/>
          </a:p>
          <a:p>
            <a:r>
              <a:rPr lang="en-US" altLang="zh-HK" dirty="0"/>
              <a:t>In this experiment, vanillin </a:t>
            </a:r>
            <a:r>
              <a:rPr lang="en-US" altLang="zh-HK" dirty="0" smtClean="0"/>
              <a:t>is </a:t>
            </a:r>
            <a:r>
              <a:rPr lang="en-US" altLang="zh-HK" dirty="0"/>
              <a:t>reduced to </a:t>
            </a:r>
            <a:r>
              <a:rPr lang="en-US" altLang="zh-HK" dirty="0" err="1"/>
              <a:t>vanillyl</a:t>
            </a:r>
            <a:r>
              <a:rPr lang="en-US" altLang="zh-HK" dirty="0"/>
              <a:t> alcohol </a:t>
            </a:r>
            <a:r>
              <a:rPr lang="en-US" altLang="zh-HK" dirty="0" smtClean="0"/>
              <a:t>by </a:t>
            </a:r>
            <a:r>
              <a:rPr lang="en-US" altLang="zh-HK" dirty="0"/>
              <a:t>sodium borohydride (NaBH</a:t>
            </a:r>
            <a:r>
              <a:rPr lang="en-US" altLang="zh-HK" baseline="-25000" dirty="0"/>
              <a:t>4</a:t>
            </a:r>
            <a:r>
              <a:rPr lang="en-US" altLang="zh-HK" dirty="0"/>
              <a:t>).   Vanillin is an aromatic compound found in a spice, vanilla.  Sodium borohydride reduces the aldehyde group in vanillin to primary alcohol.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156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Chemicals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altLang="zh-HK" dirty="0" smtClean="0"/>
              <a:t>Vanillin</a:t>
            </a:r>
            <a:r>
              <a:rPr lang="en-US" altLang="zh-HK" dirty="0"/>
              <a:t>		</a:t>
            </a:r>
            <a:endParaRPr lang="en-US" altLang="zh-HK" dirty="0"/>
          </a:p>
          <a:p>
            <a:pPr lvl="0">
              <a:lnSpc>
                <a:spcPct val="150000"/>
              </a:lnSpc>
            </a:pPr>
            <a:r>
              <a:rPr lang="en-US" altLang="zh-HK" dirty="0" smtClean="0"/>
              <a:t>Sodium borohydride </a:t>
            </a:r>
            <a:r>
              <a:rPr lang="en-US" altLang="zh-HK" dirty="0"/>
              <a:t>	</a:t>
            </a:r>
            <a:endParaRPr lang="zh-TW" altLang="zh-HK" dirty="0"/>
          </a:p>
          <a:p>
            <a:pPr>
              <a:lnSpc>
                <a:spcPct val="150000"/>
              </a:lnSpc>
            </a:pPr>
            <a:r>
              <a:rPr lang="en-US" altLang="zh-HK" dirty="0" smtClean="0"/>
              <a:t>95% ethanol</a:t>
            </a:r>
          </a:p>
          <a:p>
            <a:pPr>
              <a:lnSpc>
                <a:spcPct val="150000"/>
              </a:lnSpc>
            </a:pPr>
            <a:r>
              <a:rPr lang="en-US" altLang="zh-HK" dirty="0" smtClean="0"/>
              <a:t>1M sodium hydroxide</a:t>
            </a:r>
          </a:p>
          <a:p>
            <a:pPr>
              <a:lnSpc>
                <a:spcPct val="150000"/>
              </a:lnSpc>
            </a:pPr>
            <a:r>
              <a:rPr lang="en-US" altLang="zh-HK" dirty="0" smtClean="0"/>
              <a:t>3M hydrochloric acid </a:t>
            </a:r>
            <a:endParaRPr lang="zh-HK" altLang="en-US" dirty="0"/>
          </a:p>
        </p:txBody>
      </p:sp>
      <p:pic>
        <p:nvPicPr>
          <p:cNvPr id="20482" name="Picture 2" descr="C:\Users\kendrewmak\Desktop\Raymond Workshop 2016-12-31(SAM)\Website\Exp_photo\03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04944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kendrewmak\Desktop\Raymond Workshop 2016-12-31(SAM)\Website\Exp_photo\03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41148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kendrewmak\Desktop\Raymond Workshop 2016-12-31(SAM)\Website\Exp_photo\03\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77352"/>
            <a:ext cx="288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altLang="zh-HK" sz="2000" dirty="0" smtClean="0"/>
              <a:t>Weigh </a:t>
            </a:r>
            <a:r>
              <a:rPr lang="en-GB" altLang="zh-HK" sz="2000" dirty="0"/>
              <a:t>accurately 1 g of vanillin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solid in </a:t>
            </a:r>
            <a:r>
              <a:rPr lang="en-GB" altLang="zh-HK" sz="2000" dirty="0"/>
              <a:t>a </a:t>
            </a:r>
            <a:r>
              <a:rPr lang="en-GB" altLang="zh-HK" sz="2000" dirty="0" smtClean="0"/>
              <a:t>25 </a:t>
            </a:r>
            <a:r>
              <a:rPr lang="en-GB" altLang="zh-HK" sz="2000" dirty="0"/>
              <a:t>cm</a:t>
            </a:r>
            <a:r>
              <a:rPr lang="en-GB" altLang="zh-HK" sz="2000" baseline="30000" dirty="0"/>
              <a:t>3</a:t>
            </a:r>
            <a:r>
              <a:rPr lang="en-GB" altLang="zh-HK" sz="2000" dirty="0"/>
              <a:t> conical flask</a:t>
            </a:r>
            <a:r>
              <a:rPr lang="en-GB" altLang="zh-HK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r>
              <a:rPr lang="en-GB" altLang="zh-HK" sz="2000" dirty="0"/>
              <a:t>Add 2 cm</a:t>
            </a:r>
            <a:r>
              <a:rPr lang="en-GB" altLang="zh-HK" sz="2000" baseline="30000" dirty="0"/>
              <a:t>3</a:t>
            </a:r>
            <a:r>
              <a:rPr lang="en-GB" altLang="zh-HK" sz="2000" dirty="0"/>
              <a:t> of 95 % ethanol and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a </a:t>
            </a:r>
            <a:r>
              <a:rPr lang="en-GB" altLang="zh-HK" sz="2000" dirty="0"/>
              <a:t>magnetic </a:t>
            </a:r>
            <a:r>
              <a:rPr lang="en-GB" altLang="zh-HK" sz="2000" dirty="0" smtClean="0"/>
              <a:t>stir </a:t>
            </a:r>
            <a:r>
              <a:rPr lang="en-GB" altLang="zh-HK" sz="2000" dirty="0"/>
              <a:t>bar into the flask. </a:t>
            </a: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r>
              <a:rPr lang="en-GB" altLang="zh-HK" sz="2000" dirty="0" smtClean="0"/>
              <a:t>Stir </a:t>
            </a:r>
            <a:r>
              <a:rPr lang="en-GB" altLang="zh-HK" sz="2000" dirty="0"/>
              <a:t>the mixture with </a:t>
            </a:r>
            <a:r>
              <a:rPr lang="en-GB" altLang="zh-HK" sz="2000" dirty="0" smtClean="0"/>
              <a:t>an </a:t>
            </a:r>
            <a:r>
              <a:rPr lang="en-GB" altLang="zh-HK" sz="2000" dirty="0"/>
              <a:t>electric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stir </a:t>
            </a:r>
            <a:r>
              <a:rPr lang="en-GB" altLang="zh-HK" sz="2000" dirty="0"/>
              <a:t>plate at room temperature. </a:t>
            </a: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zh-HK" altLang="en-US" sz="2000" dirty="0"/>
          </a:p>
        </p:txBody>
      </p:sp>
      <p:pic>
        <p:nvPicPr>
          <p:cNvPr id="21506" name="Picture 2" descr="C:\Users\kendrewmak\Desktop\Raymond Workshop 2016-12-31(SAM)\Website\Exp_photo\03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kendrewmak\Desktop\Raymond Workshop 2016-12-31(SAM)\Website\Exp_photo\03\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256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GB" altLang="zh-HK" sz="2000" dirty="0" smtClean="0"/>
              <a:t>Cool the mixture in an ice-water bath.</a:t>
            </a:r>
          </a:p>
          <a:p>
            <a:pPr marL="457200" indent="-457200">
              <a:buFont typeface="+mj-lt"/>
              <a:buAutoNum type="arabicPeriod" startAt="4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GB" altLang="zh-HK" sz="2000" dirty="0" smtClean="0"/>
              <a:t>Prepare NaBH</a:t>
            </a:r>
            <a:r>
              <a:rPr lang="en-GB" altLang="zh-HK" sz="2000" baseline="-25000" dirty="0" smtClean="0"/>
              <a:t>4</a:t>
            </a:r>
            <a:r>
              <a:rPr lang="en-GB" altLang="zh-HK" sz="2000" dirty="0" smtClean="0"/>
              <a:t> solution by dissolving </a:t>
            </a:r>
            <a:br>
              <a:rPr lang="en-GB" altLang="zh-HK" sz="2000" dirty="0" smtClean="0"/>
            </a:br>
            <a:r>
              <a:rPr lang="en-GB" altLang="zh-HK" sz="2000" dirty="0" smtClean="0"/>
              <a:t>0.25g of NaBH</a:t>
            </a:r>
            <a:r>
              <a:rPr lang="en-GB" altLang="zh-HK" sz="2000" baseline="-25000" dirty="0" smtClean="0"/>
              <a:t>4</a:t>
            </a:r>
            <a:r>
              <a:rPr lang="en-GB" altLang="zh-HK" sz="2000" dirty="0" smtClean="0"/>
              <a:t> solid with 1M NaOH. </a:t>
            </a:r>
          </a:p>
          <a:p>
            <a:pPr marL="457200" indent="-457200">
              <a:buFont typeface="+mj-lt"/>
              <a:buAutoNum type="arabicPeriod" startAt="4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GB" altLang="zh-HK" sz="2000" dirty="0" smtClean="0"/>
              <a:t>Slowly add the solution dropwise to </a:t>
            </a:r>
            <a:br>
              <a:rPr lang="en-GB" altLang="zh-HK" sz="2000" dirty="0" smtClean="0"/>
            </a:br>
            <a:r>
              <a:rPr lang="en-GB" altLang="zh-HK" sz="2000" dirty="0" smtClean="0"/>
              <a:t>the mixture with dropper. </a:t>
            </a:r>
            <a:br>
              <a:rPr lang="en-GB" altLang="zh-HK" sz="2000" dirty="0" smtClean="0"/>
            </a:b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4"/>
            </a:pPr>
            <a:endParaRPr lang="zh-HK" altLang="en-US" sz="2000" dirty="0"/>
          </a:p>
        </p:txBody>
      </p:sp>
      <p:pic>
        <p:nvPicPr>
          <p:cNvPr id="22530" name="Picture 2" descr="C:\Users\kendrewmak\Desktop\Raymond Workshop 2016-12-31(SAM)\Website\Exp_photo\03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48" y="155679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kendrewmak\Desktop\Raymond Workshop 2016-12-31(SAM)\Website\Exp_photo\03\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48" y="414908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HK" sz="2000" dirty="0" smtClean="0"/>
          </a:p>
          <a:p>
            <a:pPr marL="0" indent="0">
              <a:buNone/>
            </a:pPr>
            <a:endParaRPr lang="en-GB" altLang="zh-HK" sz="2000" dirty="0" smtClean="0"/>
          </a:p>
          <a:p>
            <a:pPr marL="0" indent="0">
              <a:buNone/>
            </a:pPr>
            <a:endParaRPr lang="en-GB" altLang="zh-HK" sz="2000" dirty="0"/>
          </a:p>
          <a:p>
            <a:pPr marL="0" indent="0">
              <a:buNone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en-US" altLang="zh-HK" sz="2000" dirty="0"/>
              <a:t>Remove the flask from the ice-water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bath </a:t>
            </a:r>
            <a:r>
              <a:rPr lang="en-US" altLang="zh-HK" sz="2000" dirty="0"/>
              <a:t>and </a:t>
            </a:r>
            <a:r>
              <a:rPr lang="en-US" altLang="zh-HK" sz="2000" dirty="0" smtClean="0"/>
              <a:t>allow </a:t>
            </a:r>
            <a:r>
              <a:rPr lang="en-US" altLang="zh-HK" sz="2000" dirty="0"/>
              <a:t>the reaction mixture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to </a:t>
            </a:r>
            <a:r>
              <a:rPr lang="en-US" altLang="zh-HK" sz="2000" dirty="0"/>
              <a:t>be stirred at room </a:t>
            </a:r>
            <a:r>
              <a:rPr lang="en-US" altLang="zh-HK" sz="2000" dirty="0" smtClean="0"/>
              <a:t>temperature </a:t>
            </a:r>
            <a:r>
              <a:rPr lang="en-US" altLang="zh-HK" sz="2000" dirty="0"/>
              <a:t>for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10 </a:t>
            </a:r>
            <a:r>
              <a:rPr lang="en-US" altLang="zh-HK" sz="2000" dirty="0"/>
              <a:t>minutes.</a:t>
            </a:r>
            <a:br>
              <a:rPr lang="en-US" altLang="zh-HK" sz="2000" dirty="0"/>
            </a:br>
            <a:endParaRPr lang="en-GB" altLang="zh-HK" sz="2000" dirty="0" smtClean="0"/>
          </a:p>
          <a:p>
            <a:pPr marL="457200" indent="-457200">
              <a:buFont typeface="+mj-lt"/>
              <a:buAutoNum type="arabicPeriod" startAt="7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7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7"/>
            </a:pPr>
            <a:endParaRPr lang="zh-HK" altLang="en-US" sz="2000" dirty="0"/>
          </a:p>
        </p:txBody>
      </p:sp>
      <p:pic>
        <p:nvPicPr>
          <p:cNvPr id="23554" name="Picture 2" descr="C:\Users\kendrewmak\Desktop\Raymond Workshop 2016-12-31(SAM)\Website\Exp_photo\03\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48" y="2852936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en-GB" altLang="zh-HK" sz="2000" dirty="0"/>
              <a:t>Cool the reaction mixture again with an </a:t>
            </a:r>
            <a:r>
              <a:rPr lang="en-GB" altLang="zh-HK" sz="2000" dirty="0"/>
              <a:t/>
            </a:r>
            <a:br>
              <a:rPr lang="en-GB" altLang="zh-HK" sz="2000" dirty="0"/>
            </a:br>
            <a:r>
              <a:rPr lang="en-GB" altLang="zh-HK" sz="2000" dirty="0"/>
              <a:t>ice-water bath. </a:t>
            </a:r>
            <a:endParaRPr lang="en-GB" altLang="zh-HK" sz="2000" dirty="0" smtClean="0"/>
          </a:p>
          <a:p>
            <a:pPr marL="457200" indent="-457200">
              <a:buFont typeface="+mj-lt"/>
              <a:buAutoNum type="arabicPeriod" startAt="8"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8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8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en-GB" altLang="zh-HK" sz="2000" dirty="0" smtClean="0"/>
              <a:t>Add </a:t>
            </a:r>
            <a:r>
              <a:rPr lang="en-GB" altLang="zh-HK" sz="2000" dirty="0"/>
              <a:t>3M HCl(aq) dropwise to the 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reaction</a:t>
            </a:r>
            <a:r>
              <a:rPr lang="en-GB" altLang="zh-HK" sz="2000" dirty="0"/>
              <a:t> </a:t>
            </a:r>
            <a:r>
              <a:rPr lang="en-GB" altLang="zh-HK" sz="2000" dirty="0" smtClean="0"/>
              <a:t>mixture</a:t>
            </a:r>
            <a:r>
              <a:rPr lang="en-GB" altLang="zh-HK" sz="2000" dirty="0"/>
              <a:t>.</a:t>
            </a:r>
            <a:endParaRPr lang="en-GB" altLang="zh-HK" sz="2000" dirty="0"/>
          </a:p>
          <a:p>
            <a:pPr marL="457200" indent="-457200">
              <a:buFont typeface="+mj-lt"/>
              <a:buAutoNum type="arabicPeriod" startAt="8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8"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8"/>
            </a:pPr>
            <a:r>
              <a:rPr lang="en-GB" altLang="zh-HK" sz="2000" dirty="0" smtClean="0"/>
              <a:t>Continue </a:t>
            </a:r>
            <a:r>
              <a:rPr lang="en-GB" altLang="zh-HK" sz="2000" dirty="0"/>
              <a:t>the addition until no more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gas </a:t>
            </a:r>
            <a:r>
              <a:rPr lang="en-GB" altLang="zh-HK" sz="2000" dirty="0"/>
              <a:t>evolves </a:t>
            </a:r>
            <a:r>
              <a:rPr lang="en-GB" altLang="zh-HK" sz="2000" dirty="0" smtClean="0"/>
              <a:t>from </a:t>
            </a:r>
            <a:r>
              <a:rPr lang="en-GB" altLang="zh-HK" sz="2000" dirty="0"/>
              <a:t>the mixture or until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the </a:t>
            </a:r>
            <a:r>
              <a:rPr lang="en-GB" altLang="zh-HK" sz="2000" dirty="0"/>
              <a:t>reaction mixture is </a:t>
            </a:r>
            <a:r>
              <a:rPr lang="en-GB" altLang="zh-HK" sz="2000" dirty="0" smtClean="0"/>
              <a:t>acidic</a:t>
            </a:r>
            <a:r>
              <a:rPr lang="en-GB" altLang="zh-HK" sz="2000" dirty="0"/>
              <a:t>.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1600" dirty="0" smtClean="0"/>
              <a:t>(</a:t>
            </a:r>
            <a:r>
              <a:rPr lang="en-GB" altLang="zh-HK" sz="1600" i="1" dirty="0" smtClean="0"/>
              <a:t>The acidity can be checked by pH paper.)</a:t>
            </a:r>
          </a:p>
          <a:p>
            <a:pPr marL="457200" indent="-457200">
              <a:buFont typeface="+mj-lt"/>
              <a:buAutoNum type="arabicPeriod" startAt="8"/>
            </a:pPr>
            <a:endParaRPr lang="zh-HK" altLang="en-US" sz="2000" dirty="0"/>
          </a:p>
        </p:txBody>
      </p:sp>
      <p:pic>
        <p:nvPicPr>
          <p:cNvPr id="24578" name="Picture 2" descr="C:\Users\kendrewmak\Desktop\Raymond Workshop 2016-12-31(SAM)\Website\Exp_photo\03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kendrewmak\Desktop\Raymond Workshop 2016-12-31(SAM)\Website\Exp_photo\03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kendrewmak\Desktop\Raymond Workshop 2016-12-31(SAM)\Website\Exp_photo\03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HK" sz="2000" dirty="0" smtClean="0"/>
          </a:p>
          <a:p>
            <a:pPr marL="0" indent="0">
              <a:buNone/>
            </a:pPr>
            <a:endParaRPr lang="en-GB" altLang="zh-HK" sz="2000" dirty="0"/>
          </a:p>
          <a:p>
            <a:pPr marL="0" indent="0">
              <a:buNone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US" altLang="zh-HK" sz="2000" dirty="0"/>
              <a:t>Cool the mixture with continuous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stirring </a:t>
            </a:r>
            <a:r>
              <a:rPr lang="en-US" altLang="zh-HK" sz="2000" dirty="0"/>
              <a:t>to allow </a:t>
            </a:r>
            <a:r>
              <a:rPr lang="en-US" altLang="zh-HK" sz="2000" dirty="0" smtClean="0"/>
              <a:t>the </a:t>
            </a:r>
            <a:r>
              <a:rPr lang="en-US" altLang="zh-HK" sz="2000" dirty="0"/>
              <a:t>product to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precipitate </a:t>
            </a:r>
            <a:r>
              <a:rPr lang="en-US" altLang="zh-HK" sz="2000" dirty="0"/>
              <a:t>from the reaction mixture</a:t>
            </a:r>
            <a:r>
              <a:rPr lang="en-US" altLang="zh-HK" sz="2000" dirty="0" smtClean="0"/>
              <a:t>.</a:t>
            </a:r>
          </a:p>
          <a:p>
            <a:pPr marL="457200" indent="-457200">
              <a:buFont typeface="+mj-lt"/>
              <a:buAutoNum type="arabicPeriod" startAt="11"/>
            </a:pPr>
            <a:endParaRPr lang="en-US" altLang="zh-HK" sz="2000" dirty="0"/>
          </a:p>
          <a:p>
            <a:pPr marL="457200" indent="-457200">
              <a:buFont typeface="+mj-lt"/>
              <a:buAutoNum type="arabicPeriod" startAt="11"/>
            </a:pPr>
            <a:r>
              <a:rPr lang="en-US" altLang="zh-HK" sz="2000" dirty="0" smtClean="0"/>
              <a:t>Conduct suction filtration.</a:t>
            </a:r>
          </a:p>
          <a:p>
            <a:pPr marL="457200" indent="-457200">
              <a:buFont typeface="+mj-lt"/>
              <a:buAutoNum type="arabicPeriod" startAt="11"/>
            </a:pPr>
            <a:endParaRPr lang="en-US" altLang="zh-HK" sz="2000" dirty="0"/>
          </a:p>
          <a:p>
            <a:pPr marL="457200" indent="-457200">
              <a:buFont typeface="+mj-lt"/>
              <a:buAutoNum type="arabicPeriod" startAt="11"/>
            </a:pPr>
            <a:r>
              <a:rPr lang="en-GB" altLang="zh-HK" sz="2000" dirty="0"/>
              <a:t>Wash the product twice with </a:t>
            </a:r>
            <a:r>
              <a:rPr lang="en-GB" altLang="zh-HK" sz="2000" dirty="0"/>
              <a:t/>
            </a:r>
            <a:br>
              <a:rPr lang="en-GB" altLang="zh-HK" sz="2000" dirty="0"/>
            </a:br>
            <a:r>
              <a:rPr lang="en-GB" altLang="zh-HK" sz="2000" dirty="0"/>
              <a:t>small amount of </a:t>
            </a:r>
            <a:r>
              <a:rPr lang="en-GB" altLang="zh-HK" sz="2000" b="1" dirty="0"/>
              <a:t>ice-cold water</a:t>
            </a:r>
            <a:r>
              <a:rPr lang="en-GB" altLang="zh-HK" sz="2000" dirty="0"/>
              <a:t>. </a:t>
            </a:r>
            <a:r>
              <a:rPr lang="en-US" altLang="zh-HK" sz="2000" dirty="0"/>
              <a:t/>
            </a:r>
            <a:br>
              <a:rPr lang="en-US" altLang="zh-HK" sz="2000" dirty="0"/>
            </a:br>
            <a:endParaRPr lang="zh-HK" altLang="en-US" sz="2000" dirty="0"/>
          </a:p>
        </p:txBody>
      </p:sp>
      <p:pic>
        <p:nvPicPr>
          <p:cNvPr id="25602" name="Picture 2" descr="C:\Users\kendrewmak\Desktop\Raymond Workshop 2016-12-31(SAM)\Website\Exp_photo\03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145" y="191703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kendrewmak\Desktop\Raymond Workshop 2016-12-31(SAM)\Website\Exp_photo\03\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41" y="4293096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GB" altLang="zh-HK" sz="2000" dirty="0" smtClean="0"/>
          </a:p>
          <a:p>
            <a:pPr marL="0" indent="0">
              <a:buNone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14"/>
            </a:pPr>
            <a:r>
              <a:rPr lang="en-GB" altLang="zh-HK" sz="2000" dirty="0"/>
              <a:t>Prepare the TLC sample by dissolving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a </a:t>
            </a:r>
            <a:r>
              <a:rPr lang="en-GB" altLang="zh-HK" sz="2000" dirty="0"/>
              <a:t>small </a:t>
            </a:r>
            <a:r>
              <a:rPr lang="en-GB" altLang="zh-HK" sz="2000" dirty="0" smtClean="0"/>
              <a:t>amount </a:t>
            </a:r>
            <a:r>
              <a:rPr lang="en-GB" altLang="zh-HK" sz="2000" dirty="0"/>
              <a:t>of the product in 1 cm</a:t>
            </a:r>
            <a:r>
              <a:rPr lang="en-GB" altLang="zh-HK" sz="2000" baseline="30000" dirty="0"/>
              <a:t>3</a:t>
            </a:r>
            <a:r>
              <a:rPr lang="en-GB" altLang="zh-HK" sz="2000" dirty="0"/>
              <a:t> 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of </a:t>
            </a:r>
            <a:r>
              <a:rPr lang="en-GB" altLang="zh-HK" sz="2000" dirty="0"/>
              <a:t>propanone </a:t>
            </a:r>
            <a:r>
              <a:rPr lang="en-GB" altLang="zh-HK" sz="2000" dirty="0" smtClean="0"/>
              <a:t>in </a:t>
            </a:r>
            <a:r>
              <a:rPr lang="en-GB" altLang="zh-HK" sz="2000" dirty="0"/>
              <a:t>a small test tube</a:t>
            </a:r>
            <a:r>
              <a:rPr lang="en-GB" altLang="zh-HK" sz="2000" dirty="0" smtClean="0"/>
              <a:t>.</a:t>
            </a:r>
            <a:br>
              <a:rPr lang="en-GB" altLang="zh-HK" sz="2000" dirty="0" smtClean="0"/>
            </a:br>
            <a:r>
              <a:rPr lang="en-GB" altLang="zh-HK" sz="1400" i="1" dirty="0" smtClean="0"/>
              <a:t>(</a:t>
            </a:r>
            <a:r>
              <a:rPr lang="en-GB" altLang="zh-HK" sz="1400" i="1" dirty="0"/>
              <a:t>The authentic solutions of </a:t>
            </a:r>
            <a:r>
              <a:rPr lang="en-GB" altLang="zh-HK" sz="1400" i="1" dirty="0" smtClean="0"/>
              <a:t>vanillin </a:t>
            </a:r>
            <a:r>
              <a:rPr lang="en-GB" altLang="zh-HK" sz="1400" i="1" dirty="0"/>
              <a:t>and </a:t>
            </a:r>
            <a:r>
              <a:rPr lang="en-GB" altLang="zh-HK" sz="1400" i="1" dirty="0" err="1" smtClean="0"/>
              <a:t>vanillyl</a:t>
            </a:r>
            <a:r>
              <a:rPr lang="en-GB" altLang="zh-HK" sz="1400" i="1" dirty="0" smtClean="0"/>
              <a:t> </a:t>
            </a:r>
            <a:r>
              <a:rPr lang="en-GB" altLang="zh-HK" sz="1400" i="1" dirty="0"/>
              <a:t>alcohol </a:t>
            </a:r>
            <a:r>
              <a:rPr lang="en-GB" altLang="zh-HK" sz="1400" i="1" dirty="0" smtClean="0"/>
              <a:t/>
            </a:r>
            <a:br>
              <a:rPr lang="en-GB" altLang="zh-HK" sz="1400" i="1" dirty="0" smtClean="0"/>
            </a:br>
            <a:r>
              <a:rPr lang="en-GB" altLang="zh-HK" sz="1400" i="1" dirty="0" smtClean="0"/>
              <a:t>were </a:t>
            </a:r>
            <a:r>
              <a:rPr lang="en-GB" altLang="zh-HK" sz="1400" i="1" dirty="0"/>
              <a:t>prepared</a:t>
            </a:r>
            <a:r>
              <a:rPr lang="en-GB" altLang="zh-HK" sz="1400" i="1" dirty="0" smtClean="0"/>
              <a:t>.)</a:t>
            </a:r>
          </a:p>
          <a:p>
            <a:pPr marL="457200" indent="-457200">
              <a:buFont typeface="+mj-lt"/>
              <a:buAutoNum type="arabicPeriod" startAt="14"/>
            </a:pPr>
            <a:endParaRPr lang="en-GB" altLang="zh-HK" sz="1400" i="1" dirty="0"/>
          </a:p>
          <a:p>
            <a:pPr marL="457200" indent="-457200">
              <a:buFont typeface="+mj-lt"/>
              <a:buAutoNum type="arabicPeriod" startAt="14"/>
            </a:pPr>
            <a:endParaRPr lang="en-GB" altLang="zh-HK" sz="1400" i="1" dirty="0" smtClean="0"/>
          </a:p>
          <a:p>
            <a:pPr marL="457200" indent="-457200">
              <a:buFont typeface="+mj-lt"/>
              <a:buAutoNum type="arabicPeriod" startAt="14"/>
            </a:pPr>
            <a:endParaRPr lang="en-GB" altLang="zh-HK" sz="1400" i="1" dirty="0"/>
          </a:p>
          <a:p>
            <a:pPr marL="457200" indent="-457200">
              <a:buFont typeface="+mj-lt"/>
              <a:buAutoNum type="arabicPeriod" startAt="14"/>
            </a:pPr>
            <a:r>
              <a:rPr lang="en-GB" altLang="zh-HK" sz="2000" dirty="0" smtClean="0"/>
              <a:t>Prepare </a:t>
            </a:r>
            <a:r>
              <a:rPr lang="en-GB" altLang="zh-HK" sz="2000" dirty="0"/>
              <a:t>the TLC chamber by adding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an </a:t>
            </a:r>
            <a:r>
              <a:rPr lang="en-GB" altLang="zh-HK" sz="2000" dirty="0"/>
              <a:t>appropriate </a:t>
            </a:r>
            <a:r>
              <a:rPr lang="en-GB" altLang="zh-HK" sz="2000" dirty="0" smtClean="0"/>
              <a:t>amount </a:t>
            </a:r>
            <a:r>
              <a:rPr lang="en-GB" altLang="zh-HK" sz="2000" dirty="0"/>
              <a:t>of TLC solvent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into </a:t>
            </a:r>
            <a:r>
              <a:rPr lang="en-GB" altLang="zh-HK" sz="2000" dirty="0"/>
              <a:t>the chamber to about 3-4 mm deep</a:t>
            </a:r>
            <a:r>
              <a:rPr lang="en-GB" altLang="zh-HK" sz="2000" dirty="0" smtClean="0"/>
              <a:t>.</a:t>
            </a:r>
            <a:r>
              <a:rPr lang="en-GB" altLang="zh-HK" sz="2000" dirty="0"/>
              <a:t>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1600" b="1" i="1" dirty="0" smtClean="0"/>
              <a:t>(</a:t>
            </a:r>
            <a:r>
              <a:rPr lang="en-GB" altLang="zh-HK" sz="1600" b="1" i="1" dirty="0"/>
              <a:t>hexane / ethyl ethanoate </a:t>
            </a:r>
            <a:r>
              <a:rPr lang="en-GB" altLang="zh-HK" sz="1600" b="1" i="1" dirty="0" smtClean="0"/>
              <a:t>3:2</a:t>
            </a:r>
            <a:r>
              <a:rPr lang="en-GB" altLang="zh-HK" sz="1600" b="1" i="1" dirty="0"/>
              <a:t>) </a:t>
            </a:r>
            <a:endParaRPr lang="en-GB" altLang="zh-HK" sz="1600" b="1" i="1" dirty="0" smtClean="0"/>
          </a:p>
          <a:p>
            <a:pPr marL="0" indent="0">
              <a:buNone/>
            </a:pPr>
            <a:r>
              <a:rPr lang="en-GB" altLang="zh-HK" sz="2000" dirty="0"/>
              <a:t/>
            </a:r>
            <a:br>
              <a:rPr lang="en-GB" altLang="zh-HK" sz="2000" dirty="0"/>
            </a:br>
            <a:endParaRPr lang="zh-HK" altLang="en-US" sz="2000" dirty="0"/>
          </a:p>
        </p:txBody>
      </p:sp>
      <p:pic>
        <p:nvPicPr>
          <p:cNvPr id="26627" name="Picture 3" descr="C:\Users\kendrewmak\Desktop\Raymond Workshop 2016-12-31(SAM)\Website\Exp_photo\03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37" y="126876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kendrewmak\Desktop\Raymond Workshop 2016-12-31(SAM)\Website\Exp_photo\03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562" y="3140968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kendrewmak\Desktop\Raymond Workshop 2016-12-31(SAM)\Website\Exp_photo\03\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37" y="5013376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1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Chemicals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200000"/>
              </a:lnSpc>
            </a:pPr>
            <a:r>
              <a:rPr lang="en-US" altLang="zh-HK" dirty="0"/>
              <a:t>6% hydrogen peroxide solution 		</a:t>
            </a:r>
            <a:endParaRPr lang="en-US" altLang="zh-HK" dirty="0"/>
          </a:p>
          <a:p>
            <a:pPr lvl="0">
              <a:lnSpc>
                <a:spcPct val="200000"/>
              </a:lnSpc>
            </a:pPr>
            <a:r>
              <a:rPr lang="en-US" altLang="zh-HK" dirty="0" smtClean="0"/>
              <a:t>0.25 </a:t>
            </a:r>
            <a:r>
              <a:rPr lang="en-US" altLang="zh-HK" dirty="0"/>
              <a:t>M potassium sodium tartrate solution 	</a:t>
            </a:r>
            <a:endParaRPr lang="zh-TW" altLang="zh-HK" dirty="0"/>
          </a:p>
          <a:p>
            <a:pPr>
              <a:lnSpc>
                <a:spcPct val="200000"/>
              </a:lnSpc>
            </a:pPr>
            <a:r>
              <a:rPr lang="en-US" altLang="zh-HK" dirty="0"/>
              <a:t>0.1 M cobalt(II) chloride solution </a:t>
            </a:r>
            <a:endParaRPr lang="zh-HK" altLang="en-US" dirty="0"/>
          </a:p>
        </p:txBody>
      </p:sp>
      <p:pic>
        <p:nvPicPr>
          <p:cNvPr id="2050" name="Picture 2" descr="C:\Users\kendrewmak\Desktop\Raymond Workshop 2016-12-31(SAM)\Website\Exp_photo\01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41168"/>
            <a:ext cx="25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endrewmak\Desktop\Raymond Workshop 2016-12-31(SAM)\Website\Exp_photo\01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25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endrewmak\Desktop\Raymond Workshop 2016-12-31(SAM)\Website\Exp_photo\01\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1168"/>
            <a:ext cx="256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16"/>
            </a:pPr>
            <a:r>
              <a:rPr lang="en-GB" altLang="zh-HK" sz="2000" dirty="0"/>
              <a:t>Spot the sample solution and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authentic </a:t>
            </a:r>
            <a:r>
              <a:rPr lang="en-GB" altLang="zh-HK" sz="2000" dirty="0"/>
              <a:t>solutions </a:t>
            </a:r>
            <a:r>
              <a:rPr lang="en-GB" altLang="zh-HK" sz="2000" dirty="0" smtClean="0"/>
              <a:t>on </a:t>
            </a:r>
            <a:r>
              <a:rPr lang="en-GB" altLang="zh-HK" sz="2000" dirty="0"/>
              <a:t>a TLC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plate </a:t>
            </a:r>
            <a:r>
              <a:rPr lang="en-GB" altLang="zh-HK" sz="2000" dirty="0"/>
              <a:t>by using a capillary tube.</a:t>
            </a:r>
            <a:br>
              <a:rPr lang="en-GB" altLang="zh-HK" sz="2000" dirty="0"/>
            </a:br>
            <a:endParaRPr lang="en-GB" altLang="zh-HK" sz="2000" dirty="0" smtClean="0"/>
          </a:p>
          <a:p>
            <a:pPr marL="457200" indent="-457200">
              <a:buFont typeface="+mj-lt"/>
              <a:buAutoNum type="arabicPeriod" startAt="16"/>
            </a:pPr>
            <a:endParaRPr lang="en-GB" altLang="zh-HK" sz="1400" i="1" dirty="0"/>
          </a:p>
          <a:p>
            <a:pPr marL="457200" indent="-457200">
              <a:buFont typeface="+mj-lt"/>
              <a:buAutoNum type="arabicPeriod" startAt="16"/>
            </a:pPr>
            <a:endParaRPr lang="en-GB" altLang="zh-HK" sz="1400" i="1" dirty="0" smtClean="0"/>
          </a:p>
          <a:p>
            <a:pPr marL="457200" indent="-457200">
              <a:buFont typeface="+mj-lt"/>
              <a:buAutoNum type="arabicPeriod" startAt="16"/>
            </a:pPr>
            <a:endParaRPr lang="en-GB" altLang="zh-HK" sz="1400" i="1" dirty="0"/>
          </a:p>
          <a:p>
            <a:pPr marL="457200" indent="-457200">
              <a:buFont typeface="+mj-lt"/>
              <a:buAutoNum type="arabicPeriod" startAt="16"/>
            </a:pPr>
            <a:r>
              <a:rPr lang="en-GB" altLang="zh-HK" sz="2000" dirty="0" smtClean="0"/>
              <a:t>Develop the TLC plate.</a:t>
            </a:r>
          </a:p>
          <a:p>
            <a:pPr marL="457200" indent="-457200">
              <a:buFont typeface="+mj-lt"/>
              <a:buAutoNum type="arabicPeriod" startAt="16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16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16"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16"/>
            </a:pPr>
            <a:r>
              <a:rPr lang="en-GB" altLang="zh-HK" sz="2000" dirty="0" smtClean="0"/>
              <a:t>Develop again in an iodine chamber.</a:t>
            </a:r>
            <a:endParaRPr lang="zh-HK" altLang="en-US" sz="2000" dirty="0"/>
          </a:p>
        </p:txBody>
      </p:sp>
      <p:pic>
        <p:nvPicPr>
          <p:cNvPr id="27650" name="Picture 2" descr="C:\Users\kendrewmak\Desktop\Raymond Workshop 2016-12-31(SAM)\Website\Exp_photo\03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952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kendrewmak\Desktop\Raymond Workshop 2016-12-31(SAM)\Website\Exp_photo\03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93478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kendrewmak\Desktop\Raymond Workshop 2016-12-31(SAM)\Website\Exp_photo\03\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376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Results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2216"/>
          </a:xfrm>
        </p:spPr>
        <p:txBody>
          <a:bodyPr/>
          <a:lstStyle/>
          <a:p>
            <a:r>
              <a:rPr lang="en-US" altLang="zh-HK" dirty="0" smtClean="0"/>
              <a:t>Complete the following table:</a:t>
            </a:r>
          </a:p>
          <a:p>
            <a:endParaRPr lang="zh-HK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326797"/>
              </p:ext>
            </p:extLst>
          </p:nvPr>
        </p:nvGraphicFramePr>
        <p:xfrm>
          <a:off x="755576" y="1988840"/>
          <a:ext cx="7632848" cy="4809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0"/>
                <a:gridCol w="3312368"/>
              </a:tblGrid>
              <a:tr h="292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Observations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Addition of NaBH</a:t>
                      </a:r>
                      <a:r>
                        <a:rPr lang="en-US" sz="1200" kern="1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 solution into vanillin solution cooled in an ice-water bath.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749" marR="47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Warming the reaction mixture to room temperature.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Addition of 3 M HCl(aq) into the reaction mixture.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Further cooling of the mixture in the ice-water bath.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The filtrate obtained in the suction filtration.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The product collected in the suction filtration.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The spots on TLC plate before putting into the iodine chamber.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The spots on TLC plate after putting into the iodine chamber.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7749" marR="477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Results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2216"/>
          </a:xfrm>
        </p:spPr>
        <p:txBody>
          <a:bodyPr/>
          <a:lstStyle/>
          <a:p>
            <a:r>
              <a:rPr lang="en-US" altLang="zh-HK" dirty="0"/>
              <a:t>Draw the TLC </a:t>
            </a:r>
            <a:r>
              <a:rPr lang="en-US" altLang="zh-HK" dirty="0" smtClean="0"/>
              <a:t>result.</a:t>
            </a:r>
          </a:p>
          <a:p>
            <a:endParaRPr lang="en-US" altLang="zh-HK" dirty="0"/>
          </a:p>
          <a:p>
            <a:r>
              <a:rPr lang="en-US" altLang="zh-HK" dirty="0" smtClean="0"/>
              <a:t>Calculate the percentage yield of the reaction.</a:t>
            </a:r>
          </a:p>
          <a:p>
            <a:endParaRPr lang="en-US" altLang="zh-HK" dirty="0" smtClean="0"/>
          </a:p>
          <a:p>
            <a:endParaRPr lang="zh-TW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2648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altLang="zh-HK" sz="2000" dirty="0"/>
              <a:t>Pour </a:t>
            </a:r>
            <a:r>
              <a:rPr lang="en-GB" altLang="zh-HK" sz="2000" b="1" dirty="0"/>
              <a:t>10 cm</a:t>
            </a:r>
            <a:r>
              <a:rPr lang="en-GB" altLang="zh-HK" sz="2000" b="1" baseline="30000" dirty="0"/>
              <a:t>3</a:t>
            </a:r>
            <a:r>
              <a:rPr lang="en-GB" altLang="zh-HK" sz="2000" b="1" dirty="0"/>
              <a:t> of 0.25 M potassium </a:t>
            </a:r>
            <a:r>
              <a:rPr lang="en-GB" altLang="zh-HK" sz="2000" b="1" dirty="0" smtClean="0"/>
              <a:t/>
            </a:r>
            <a:br>
              <a:rPr lang="en-GB" altLang="zh-HK" sz="2000" b="1" dirty="0" smtClean="0"/>
            </a:br>
            <a:r>
              <a:rPr lang="en-GB" altLang="zh-HK" sz="2000" b="1" dirty="0" smtClean="0"/>
              <a:t>sodium</a:t>
            </a:r>
            <a:r>
              <a:rPr lang="en-GB" altLang="zh-HK" sz="2000" b="1" dirty="0"/>
              <a:t> </a:t>
            </a:r>
            <a:r>
              <a:rPr lang="en-GB" altLang="zh-HK" sz="2000" b="1" dirty="0" smtClean="0"/>
              <a:t>tartrate solution</a:t>
            </a:r>
            <a:r>
              <a:rPr lang="en-GB" altLang="zh-HK" sz="2000" dirty="0"/>
              <a:t> and </a:t>
            </a:r>
            <a:r>
              <a:rPr lang="en-GB" altLang="zh-HK" sz="2000" b="1" dirty="0"/>
              <a:t>3 cm</a:t>
            </a:r>
            <a:r>
              <a:rPr lang="en-GB" altLang="zh-HK" sz="2000" b="1" baseline="30000" dirty="0"/>
              <a:t>3</a:t>
            </a:r>
            <a:r>
              <a:rPr lang="en-GB" altLang="zh-HK" sz="2000" b="1" dirty="0"/>
              <a:t> </a:t>
            </a:r>
            <a:r>
              <a:rPr lang="en-GB" altLang="zh-HK" sz="2000" b="1" dirty="0" smtClean="0"/>
              <a:t/>
            </a:r>
            <a:br>
              <a:rPr lang="en-GB" altLang="zh-HK" sz="2000" b="1" dirty="0" smtClean="0"/>
            </a:br>
            <a:r>
              <a:rPr lang="en-GB" altLang="zh-HK" sz="2000" b="1" dirty="0" smtClean="0"/>
              <a:t>of </a:t>
            </a:r>
            <a:r>
              <a:rPr lang="en-GB" altLang="zh-HK" sz="2000" b="1" dirty="0"/>
              <a:t>6% hydrogen </a:t>
            </a:r>
            <a:r>
              <a:rPr lang="en-GB" altLang="zh-HK" sz="2000" b="1" dirty="0" smtClean="0"/>
              <a:t>peroxide</a:t>
            </a:r>
            <a:r>
              <a:rPr lang="en-GB" altLang="zh-HK" sz="2000" dirty="0" smtClean="0"/>
              <a:t> </a:t>
            </a:r>
            <a:r>
              <a:rPr lang="en-GB" altLang="zh-HK" sz="2000" dirty="0"/>
              <a:t>solution </a:t>
            </a:r>
            <a:r>
              <a:rPr lang="en-GB" altLang="zh-HK" sz="2000" dirty="0"/>
              <a:t/>
            </a:r>
            <a:br>
              <a:rPr lang="en-GB" altLang="zh-HK" sz="2000" dirty="0"/>
            </a:br>
            <a:r>
              <a:rPr lang="en-GB" altLang="zh-HK" sz="2000" dirty="0" smtClean="0"/>
              <a:t>into </a:t>
            </a:r>
            <a:r>
              <a:rPr lang="en-GB" altLang="zh-HK" sz="2000" dirty="0"/>
              <a:t>a boiling tube</a:t>
            </a:r>
            <a:r>
              <a:rPr lang="en-GB" altLang="zh-HK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r>
              <a:rPr lang="en-GB" altLang="zh-HK" sz="2000" dirty="0"/>
              <a:t>Insert a </a:t>
            </a:r>
            <a:r>
              <a:rPr lang="en-GB" altLang="zh-HK" sz="2000" b="1" dirty="0"/>
              <a:t>thermometer</a:t>
            </a:r>
            <a:r>
              <a:rPr lang="en-GB" altLang="zh-HK" sz="2000" dirty="0"/>
              <a:t> into the </a:t>
            </a:r>
            <a:r>
              <a:rPr lang="en-GB" altLang="zh-HK" sz="2000" dirty="0" smtClean="0"/>
              <a:t>solution </a:t>
            </a:r>
            <a:br>
              <a:rPr lang="en-GB" altLang="zh-HK" sz="2000" dirty="0" smtClean="0"/>
            </a:br>
            <a:r>
              <a:rPr lang="en-GB" altLang="zh-HK" sz="2000" dirty="0" smtClean="0"/>
              <a:t>and</a:t>
            </a:r>
            <a:r>
              <a:rPr lang="en-GB" altLang="zh-HK" sz="2000" dirty="0"/>
              <a:t> </a:t>
            </a:r>
            <a:r>
              <a:rPr lang="en-GB" altLang="zh-HK" sz="2000" dirty="0" smtClean="0"/>
              <a:t>measure </a:t>
            </a:r>
            <a:r>
              <a:rPr lang="en-GB" altLang="zh-HK" sz="2000" dirty="0"/>
              <a:t>the </a:t>
            </a:r>
            <a:r>
              <a:rPr lang="en-GB" altLang="zh-HK" sz="2000" dirty="0" smtClean="0"/>
              <a:t>temperature </a:t>
            </a:r>
            <a:r>
              <a:rPr lang="en-GB" altLang="zh-HK" sz="2000" dirty="0"/>
              <a:t>of the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solution</a:t>
            </a:r>
            <a:r>
              <a:rPr lang="en-GB" altLang="zh-HK" sz="2000" dirty="0"/>
              <a:t>.</a:t>
            </a: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en-GB" altLang="zh-HK" sz="2000" dirty="0"/>
          </a:p>
          <a:p>
            <a:pPr marL="457200" indent="-457200">
              <a:buFont typeface="+mj-lt"/>
              <a:buAutoNum type="arabicPeriod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/>
            </a:pPr>
            <a:endParaRPr lang="zh-HK" altLang="en-US" sz="2000" dirty="0"/>
          </a:p>
        </p:txBody>
      </p:sp>
      <p:pic>
        <p:nvPicPr>
          <p:cNvPr id="4098" name="Picture 2" descr="C:\Users\kendrewmak\Desktop\Raymond Workshop 2016-12-31(SAM)\Website\Exp_photo\01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4" y="1484784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endrewmak\Desktop\Raymond Workshop 2016-12-31(SAM)\Website\Exp_photo\01\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4" y="414928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endrewmak\Desktop\Raymond Workshop 2016-12-31(SAM)\Website\Exp_photo\01\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64" y="4005264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kendrewmak\Desktop\Raymond Workshop 2016-12-31(SAM)\Website\Exp_photo\01\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27" y="1484784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GB" altLang="zh-HK" sz="2000" dirty="0" smtClean="0"/>
              <a:t>Gently</a:t>
            </a:r>
            <a:r>
              <a:rPr lang="en-GB" altLang="zh-HK" sz="2000" b="1" dirty="0" smtClean="0"/>
              <a:t> </a:t>
            </a:r>
            <a:r>
              <a:rPr lang="en-GB" altLang="zh-HK" sz="2000" b="1" dirty="0"/>
              <a:t>swirl</a:t>
            </a:r>
            <a:r>
              <a:rPr lang="en-GB" altLang="zh-HK" sz="2000" dirty="0"/>
              <a:t> the boiling tube to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mix </a:t>
            </a:r>
            <a:r>
              <a:rPr lang="en-GB" altLang="zh-HK" sz="2000" dirty="0"/>
              <a:t>the </a:t>
            </a:r>
            <a:r>
              <a:rPr lang="en-GB" altLang="zh-HK" sz="2000" dirty="0" smtClean="0"/>
              <a:t>content thoroughly.</a:t>
            </a:r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GB" altLang="zh-HK" sz="2000" dirty="0"/>
              <a:t>Fill a 250 cm</a:t>
            </a:r>
            <a:r>
              <a:rPr lang="en-GB" altLang="zh-HK" sz="2000" baseline="30000" dirty="0"/>
              <a:t>3</a:t>
            </a:r>
            <a:r>
              <a:rPr lang="en-GB" altLang="zh-HK" sz="2000" dirty="0"/>
              <a:t> beaker with just-boiled </a:t>
            </a:r>
            <a:r>
              <a:rPr lang="en-GB" altLang="zh-HK" sz="2000" dirty="0"/>
              <a:t/>
            </a:r>
            <a:br>
              <a:rPr lang="en-GB" altLang="zh-HK" sz="2000" dirty="0"/>
            </a:br>
            <a:r>
              <a:rPr lang="en-GB" altLang="zh-HK" sz="2000" dirty="0"/>
              <a:t>hot water to </a:t>
            </a:r>
            <a:r>
              <a:rPr lang="en-GB" altLang="zh-HK" sz="2000" b="1" dirty="0"/>
              <a:t>half full</a:t>
            </a:r>
            <a:r>
              <a:rPr lang="en-GB" altLang="zh-HK" sz="2000" dirty="0" smtClean="0"/>
              <a:t>.</a:t>
            </a:r>
            <a:br>
              <a:rPr lang="en-GB" altLang="zh-HK" sz="2000" dirty="0" smtClean="0"/>
            </a:br>
            <a:r>
              <a:rPr lang="en-GB" altLang="zh-HK" sz="1600" i="1" dirty="0" smtClean="0"/>
              <a:t>(electric kettles are shared among few groups)</a:t>
            </a:r>
            <a:endParaRPr lang="en-GB" altLang="zh-HK" sz="1600" i="1" dirty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314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kendrewmak\Desktop\Raymond Workshop 2016-12-31(SAM)\Website\Exp_photo\01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53" y="4149080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endrewmak\Desktop\Raymond Workshop 2016-12-31(SAM)\Website\Exp_photo\01\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27" y="1484784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GB" altLang="zh-HK" sz="2000" dirty="0" smtClean="0"/>
              <a:t>Place </a:t>
            </a:r>
            <a:r>
              <a:rPr lang="en-GB" altLang="zh-HK" sz="2000" dirty="0"/>
              <a:t>the boiling tube into the beaker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to</a:t>
            </a:r>
            <a:r>
              <a:rPr lang="en-GB" altLang="zh-HK" sz="2000" dirty="0"/>
              <a:t> </a:t>
            </a:r>
            <a:r>
              <a:rPr lang="en-GB" altLang="zh-HK" sz="2000" dirty="0" smtClean="0"/>
              <a:t>warm </a:t>
            </a:r>
            <a:r>
              <a:rPr lang="en-GB" altLang="zh-HK" sz="2000" dirty="0"/>
              <a:t>the content. </a:t>
            </a:r>
            <a:r>
              <a:rPr lang="en-GB" altLang="zh-HK" sz="2000" b="1" dirty="0"/>
              <a:t>Gently swirl the </a:t>
            </a:r>
            <a:r>
              <a:rPr lang="en-GB" altLang="zh-HK" sz="2000" b="1" dirty="0" smtClean="0"/>
              <a:t/>
            </a:r>
            <a:br>
              <a:rPr lang="en-GB" altLang="zh-HK" sz="2000" b="1" dirty="0" smtClean="0"/>
            </a:br>
            <a:r>
              <a:rPr lang="en-GB" altLang="zh-HK" sz="2000" b="1" dirty="0" smtClean="0"/>
              <a:t>boiling</a:t>
            </a:r>
            <a:r>
              <a:rPr lang="en-GB" altLang="zh-HK" sz="2000" b="1" dirty="0"/>
              <a:t> </a:t>
            </a:r>
            <a:r>
              <a:rPr lang="en-GB" altLang="zh-HK" sz="2000" b="1" dirty="0" smtClean="0"/>
              <a:t>tube</a:t>
            </a:r>
            <a:r>
              <a:rPr lang="en-GB" altLang="zh-HK" sz="2000" dirty="0" smtClean="0"/>
              <a:t> </a:t>
            </a:r>
            <a:r>
              <a:rPr lang="en-GB" altLang="zh-HK" sz="2000" dirty="0"/>
              <a:t>until the temperature of 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2000" dirty="0" smtClean="0"/>
              <a:t>the </a:t>
            </a:r>
            <a:r>
              <a:rPr lang="en-GB" altLang="zh-HK" sz="2000" dirty="0"/>
              <a:t>content </a:t>
            </a:r>
            <a:r>
              <a:rPr lang="en-GB" altLang="zh-HK" sz="2000" dirty="0" smtClean="0"/>
              <a:t>reaches </a:t>
            </a:r>
            <a:r>
              <a:rPr lang="en-GB" altLang="zh-HK" sz="2000" dirty="0"/>
              <a:t>about </a:t>
            </a:r>
            <a:r>
              <a:rPr lang="en-GB" altLang="zh-HK" sz="2000" dirty="0" smtClean="0"/>
              <a:t>65</a:t>
            </a:r>
            <a:r>
              <a:rPr lang="en-GB" altLang="zh-HK" sz="2000" baseline="30000" dirty="0" smtClean="0"/>
              <a:t>o</a:t>
            </a:r>
            <a:r>
              <a:rPr lang="en-GB" altLang="zh-HK" sz="2000" dirty="0" smtClean="0"/>
              <a:t>C.</a:t>
            </a:r>
            <a:br>
              <a:rPr lang="en-GB" altLang="zh-HK" sz="2000" dirty="0" smtClean="0"/>
            </a:br>
            <a:r>
              <a:rPr lang="en-US" altLang="zh-HK" sz="1800" i="1" dirty="0"/>
              <a:t>(Avoid heating the mixture above 70</a:t>
            </a:r>
            <a:r>
              <a:rPr lang="en-US" altLang="zh-HK" sz="1800" i="1" baseline="30000" dirty="0"/>
              <a:t>o</a:t>
            </a:r>
            <a:r>
              <a:rPr lang="en-US" altLang="zh-HK" sz="1800" i="1" dirty="0"/>
              <a:t>C</a:t>
            </a:r>
            <a:r>
              <a:rPr lang="en-US" altLang="zh-HK" sz="1800" i="1" dirty="0" smtClean="0"/>
              <a:t>).</a:t>
            </a:r>
            <a:endParaRPr lang="en-GB" altLang="zh-HK" sz="1800" dirty="0" smtClean="0"/>
          </a:p>
          <a:p>
            <a:pPr marL="457200" indent="-457200">
              <a:buFont typeface="+mj-lt"/>
              <a:buAutoNum type="arabicPeriod" startAt="5"/>
            </a:pPr>
            <a:endParaRPr lang="en-GB" altLang="zh-HK" sz="1800" dirty="0"/>
          </a:p>
          <a:p>
            <a:pPr marL="457200" indent="-457200">
              <a:buFont typeface="+mj-lt"/>
              <a:buAutoNum type="arabicPeriod" startAt="5"/>
            </a:pPr>
            <a:endParaRPr lang="en-GB" altLang="zh-HK" sz="1800" dirty="0" smtClean="0"/>
          </a:p>
          <a:p>
            <a:pPr marL="457200" indent="-457200">
              <a:buFont typeface="+mj-lt"/>
              <a:buAutoNum type="arabicPeriod" startAt="5"/>
            </a:pPr>
            <a:endParaRPr lang="en-GB" altLang="zh-HK" sz="1800" dirty="0"/>
          </a:p>
          <a:p>
            <a:pPr marL="457200" indent="-457200">
              <a:buFont typeface="+mj-lt"/>
              <a:buAutoNum type="arabicPeriod" startAt="5"/>
            </a:pPr>
            <a:r>
              <a:rPr lang="en-US" altLang="zh-HK" sz="2000" dirty="0" smtClean="0"/>
              <a:t>Remove </a:t>
            </a:r>
            <a:r>
              <a:rPr lang="en-US" altLang="zh-HK" sz="2000" dirty="0"/>
              <a:t>the boiling tube from the hot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water </a:t>
            </a:r>
            <a:r>
              <a:rPr lang="en-US" altLang="zh-HK" sz="2000" dirty="0"/>
              <a:t>bath.  </a:t>
            </a:r>
            <a:endParaRPr lang="en-US" altLang="zh-HK" sz="2000" dirty="0" smtClean="0"/>
          </a:p>
          <a:p>
            <a:pPr marL="457200" indent="-457200">
              <a:buFont typeface="+mj-lt"/>
              <a:buAutoNum type="arabicPeriod" startAt="5"/>
            </a:pPr>
            <a:endParaRPr lang="en-US" altLang="zh-HK" sz="20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altLang="zh-HK" sz="2000" u="sng" dirty="0" smtClean="0"/>
              <a:t>Quickly </a:t>
            </a:r>
            <a:r>
              <a:rPr lang="en-US" altLang="zh-HK" sz="2000" b="1" dirty="0"/>
              <a:t>add 1 cm</a:t>
            </a:r>
            <a:r>
              <a:rPr lang="en-US" altLang="zh-HK" sz="2000" b="1" baseline="30000" dirty="0"/>
              <a:t>3</a:t>
            </a:r>
            <a:r>
              <a:rPr lang="en-US" altLang="zh-HK" sz="2000" b="1" dirty="0"/>
              <a:t> of </a:t>
            </a:r>
            <a:r>
              <a:rPr lang="en-US" altLang="zh-HK" sz="2000" b="1" dirty="0" smtClean="0"/>
              <a:t>0.1 </a:t>
            </a:r>
            <a:r>
              <a:rPr lang="en-US" altLang="zh-HK" sz="2000" b="1" dirty="0"/>
              <a:t>M cobalt(II) </a:t>
            </a:r>
            <a:r>
              <a:rPr lang="en-US" altLang="zh-HK" sz="2000" b="1" dirty="0" smtClean="0"/>
              <a:t/>
            </a:r>
            <a:br>
              <a:rPr lang="en-US" altLang="zh-HK" sz="2000" b="1" dirty="0" smtClean="0"/>
            </a:br>
            <a:r>
              <a:rPr lang="en-US" altLang="zh-HK" sz="2000" b="1" dirty="0" smtClean="0"/>
              <a:t>chloride </a:t>
            </a:r>
            <a:r>
              <a:rPr lang="en-US" altLang="zh-HK" sz="2000" b="1" dirty="0"/>
              <a:t>solution </a:t>
            </a:r>
            <a:r>
              <a:rPr lang="en-US" altLang="zh-HK" sz="2000" dirty="0"/>
              <a:t>into </a:t>
            </a:r>
            <a:r>
              <a:rPr lang="en-US" altLang="zh-HK" sz="2000" dirty="0" smtClean="0"/>
              <a:t>the </a:t>
            </a:r>
            <a:r>
              <a:rPr lang="en-US" altLang="zh-HK" sz="2000" dirty="0"/>
              <a:t>reaction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mixture</a:t>
            </a:r>
            <a:r>
              <a:rPr lang="en-US" altLang="zh-HK" sz="2000" dirty="0"/>
              <a:t>.</a:t>
            </a: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86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Key Procedure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zh-HK" sz="2000" dirty="0"/>
          </a:p>
          <a:p>
            <a:pPr marL="0" indent="0">
              <a:buNone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8"/>
            </a:pPr>
            <a:r>
              <a:rPr lang="en-US" altLang="zh-HK" sz="2000" dirty="0"/>
              <a:t>Immediately place a cotton plug </a:t>
            </a:r>
            <a:r>
              <a:rPr lang="en-US" altLang="zh-HK" sz="2000" dirty="0" smtClean="0"/>
              <a:t/>
            </a:r>
            <a:br>
              <a:rPr lang="en-US" altLang="zh-HK" sz="2000" dirty="0" smtClean="0"/>
            </a:br>
            <a:r>
              <a:rPr lang="en-US" altLang="zh-HK" sz="2000" dirty="0" smtClean="0"/>
              <a:t>loosely </a:t>
            </a:r>
            <a:r>
              <a:rPr lang="en-US" altLang="zh-HK" sz="2000" dirty="0"/>
              <a:t>to the mouth of the boiling tube.</a:t>
            </a:r>
            <a:r>
              <a:rPr lang="en-GB" altLang="zh-HK" sz="2000" dirty="0" smtClean="0"/>
              <a:t/>
            </a:r>
            <a:br>
              <a:rPr lang="en-GB" altLang="zh-HK" sz="2000" dirty="0" smtClean="0"/>
            </a:br>
            <a:r>
              <a:rPr lang="en-GB" altLang="zh-HK" sz="1600" i="1" dirty="0" smtClean="0"/>
              <a:t>(</a:t>
            </a:r>
            <a:r>
              <a:rPr lang="en-US" altLang="zh-HK" sz="1600" dirty="0"/>
              <a:t>The vigorous formation </a:t>
            </a:r>
            <a:r>
              <a:rPr lang="en-US" altLang="zh-HK" sz="1600" dirty="0" smtClean="0"/>
              <a:t>of gas </a:t>
            </a:r>
            <a:r>
              <a:rPr lang="en-US" altLang="zh-HK" sz="1600" dirty="0"/>
              <a:t>bubbles may </a:t>
            </a:r>
            <a:r>
              <a:rPr lang="en-US" altLang="zh-HK" sz="1600" dirty="0" smtClean="0"/>
              <a:t/>
            </a:r>
            <a:br>
              <a:rPr lang="en-US" altLang="zh-HK" sz="1600" dirty="0" smtClean="0"/>
            </a:br>
            <a:r>
              <a:rPr lang="en-US" altLang="zh-HK" sz="1600" dirty="0" smtClean="0"/>
              <a:t>cause </a:t>
            </a:r>
            <a:r>
              <a:rPr lang="en-US" altLang="zh-HK" sz="1600" dirty="0"/>
              <a:t>the content to spill out of the boiling tube.</a:t>
            </a:r>
            <a:r>
              <a:rPr lang="en-GB" altLang="zh-HK" sz="1600" i="1" dirty="0" smtClean="0"/>
              <a:t>)</a:t>
            </a:r>
          </a:p>
          <a:p>
            <a:pPr marL="457200" indent="-457200">
              <a:buFont typeface="+mj-lt"/>
              <a:buAutoNum type="arabicPeriod" startAt="8"/>
            </a:pPr>
            <a:endParaRPr lang="en-GB" altLang="zh-HK" sz="1600" i="1" dirty="0"/>
          </a:p>
          <a:p>
            <a:pPr marL="457200" indent="-457200">
              <a:buFont typeface="+mj-lt"/>
              <a:buAutoNum type="arabicPeriod" startAt="8"/>
            </a:pPr>
            <a:r>
              <a:rPr lang="en-GB" altLang="zh-HK" sz="2000" dirty="0" smtClean="0"/>
              <a:t>Record the observation.</a:t>
            </a:r>
            <a:endParaRPr lang="en-GB" altLang="zh-HK" sz="2000" dirty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zh-HK" altLang="en-US" sz="2000" dirty="0"/>
          </a:p>
        </p:txBody>
      </p:sp>
      <p:pic>
        <p:nvPicPr>
          <p:cNvPr id="7170" name="Picture 2" descr="C:\Users\kendrewmak\Desktop\Raymond Workshop 2016-12-31(SAM)\Website\Exp_photo\01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53" y="4365304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Results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zh-HK" sz="2000" dirty="0" smtClean="0"/>
              <a:t>Complete the table after the experiment:</a:t>
            </a:r>
          </a:p>
          <a:p>
            <a:pPr marL="0" indent="0">
              <a:buNone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/>
          </a:p>
          <a:p>
            <a:pPr marL="457200" indent="-457200">
              <a:buFont typeface="+mj-lt"/>
              <a:buAutoNum type="arabicPeriod" startAt="3"/>
            </a:pPr>
            <a:endParaRPr lang="en-GB" altLang="zh-HK" sz="2000" dirty="0" smtClean="0"/>
          </a:p>
          <a:p>
            <a:pPr marL="457200" indent="-457200">
              <a:buFont typeface="+mj-lt"/>
              <a:buAutoNum type="arabicPeriod" startAt="3"/>
            </a:pPr>
            <a:endParaRPr lang="zh-HK" alt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02557"/>
              </p:ext>
            </p:extLst>
          </p:nvPr>
        </p:nvGraphicFramePr>
        <p:xfrm>
          <a:off x="539552" y="2060848"/>
          <a:ext cx="8136904" cy="4387286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176464"/>
                <a:gridCol w="3960440"/>
              </a:tblGrid>
              <a:tr h="1751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3904" marR="53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Observations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3904" marR="5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00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Mixing of potassium sodium tartrate solution and hydrogen peroxide solution at room temperature.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3904" marR="5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3904" marR="53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00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Heating the reaction mixture in the hot water bath.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3904" marR="5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3904" marR="53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00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</a:rPr>
                        <a:t>Addition of cobalt(II) chloride solution into the mixture.</a:t>
                      </a:r>
                      <a:endParaRPr lang="zh-TW" sz="16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3904" marR="539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53904" marR="539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8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3600" b="1" dirty="0"/>
              <a:t>The Determination of Food Dye in Packaged Soft Drinks</a:t>
            </a:r>
            <a:endParaRPr lang="zh-HK" alt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414592" cy="1752600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HK" sz="1400" dirty="0"/>
              <a:t>To construct a home-made LED colorimeter </a:t>
            </a:r>
            <a:endParaRPr lang="zh-TW" altLang="zh-HK" sz="1400" dirty="0"/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HK" sz="1400" dirty="0"/>
              <a:t>To prepare an absorbance-concentration calibration curve for a series of standard solutions of a food dye using LED colorimetry</a:t>
            </a:r>
            <a:endParaRPr lang="zh-TW" altLang="zh-HK" sz="1400" dirty="0"/>
          </a:p>
          <a:p>
            <a:pPr marL="285750" lvl="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zh-HK" sz="1400" dirty="0"/>
              <a:t>To determine the amount of food dye present in a packaged soft drink sample by LED colorimetry</a:t>
            </a:r>
            <a:endParaRPr lang="zh-TW" altLang="zh-HK" sz="1400" dirty="0"/>
          </a:p>
          <a:p>
            <a:pPr>
              <a:lnSpc>
                <a:spcPct val="200000"/>
              </a:lnSpc>
            </a:pP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422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47534C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5983</TotalTime>
  <Words>731</Words>
  <Application>Microsoft Office PowerPoint</Application>
  <PresentationFormat>On-screen Show (4:3)</PresentationFormat>
  <Paragraphs>267</Paragraphs>
  <Slides>32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Clarity</vt:lpstr>
      <vt:lpstr>CS ChemDraw Drawing</vt:lpstr>
      <vt:lpstr>Catalytic Property of Cobalt(II) Ions</vt:lpstr>
      <vt:lpstr>Background</vt:lpstr>
      <vt:lpstr>Chemicals</vt:lpstr>
      <vt:lpstr>Key Procedure</vt:lpstr>
      <vt:lpstr>Key Procedure</vt:lpstr>
      <vt:lpstr>Key Procedure</vt:lpstr>
      <vt:lpstr>Key Procedure</vt:lpstr>
      <vt:lpstr>Results</vt:lpstr>
      <vt:lpstr>The Determination of Food Dye in Packaged Soft Drinks</vt:lpstr>
      <vt:lpstr>Background</vt:lpstr>
      <vt:lpstr>Home-made LED colorimeter</vt:lpstr>
      <vt:lpstr>Part A: Construction of LED colorimeter</vt:lpstr>
      <vt:lpstr>Part A: Construction of LED colorimeter</vt:lpstr>
      <vt:lpstr>Part B: Preparation of Standard Solutions</vt:lpstr>
      <vt:lpstr>Part C: Measurements for Standard Solutions</vt:lpstr>
      <vt:lpstr>Part C: Measurements for Standard Solutions</vt:lpstr>
      <vt:lpstr>Part D: Measurements for Soft Drink Sample</vt:lpstr>
      <vt:lpstr>Part D: Measurements for Soft Drink Sample</vt:lpstr>
      <vt:lpstr>Results</vt:lpstr>
      <vt:lpstr>Results</vt:lpstr>
      <vt:lpstr>Reduction of Vanillin with Sodium Borohydride</vt:lpstr>
      <vt:lpstr>Background</vt:lpstr>
      <vt:lpstr>Chemicals</vt:lpstr>
      <vt:lpstr>Key Procedure</vt:lpstr>
      <vt:lpstr>Key Procedure</vt:lpstr>
      <vt:lpstr>Key Procedure</vt:lpstr>
      <vt:lpstr>Key Procedure</vt:lpstr>
      <vt:lpstr>Key Procedure</vt:lpstr>
      <vt:lpstr>Key Procedure</vt:lpstr>
      <vt:lpstr>Key Procedure</vt:lpstr>
      <vt:lpstr>Results</vt:lpstr>
      <vt:lpstr>Results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kendrewmak</dc:creator>
  <cp:lastModifiedBy>kendrewmak</cp:lastModifiedBy>
  <cp:revision>32</cp:revision>
  <dcterms:created xsi:type="dcterms:W3CDTF">2017-02-10T07:44:48Z</dcterms:created>
  <dcterms:modified xsi:type="dcterms:W3CDTF">2017-02-14T11:28:33Z</dcterms:modified>
</cp:coreProperties>
</file>