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349" r:id="rId2"/>
    <p:sldId id="348" r:id="rId3"/>
    <p:sldId id="298" r:id="rId4"/>
    <p:sldId id="314" r:id="rId5"/>
    <p:sldId id="332" r:id="rId6"/>
    <p:sldId id="315" r:id="rId7"/>
    <p:sldId id="316" r:id="rId8"/>
    <p:sldId id="317" r:id="rId9"/>
    <p:sldId id="322" r:id="rId10"/>
    <p:sldId id="329" r:id="rId11"/>
    <p:sldId id="323" r:id="rId12"/>
    <p:sldId id="324" r:id="rId13"/>
    <p:sldId id="330" r:id="rId14"/>
    <p:sldId id="325" r:id="rId15"/>
    <p:sldId id="326" r:id="rId16"/>
    <p:sldId id="327" r:id="rId17"/>
    <p:sldId id="328" r:id="rId18"/>
    <p:sldId id="331" r:id="rId19"/>
    <p:sldId id="318" r:id="rId20"/>
    <p:sldId id="321" r:id="rId21"/>
    <p:sldId id="319" r:id="rId22"/>
    <p:sldId id="320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13" r:id="rId38"/>
    <p:sldId id="257" r:id="rId39"/>
    <p:sldId id="289" r:id="rId40"/>
    <p:sldId id="258" r:id="rId41"/>
    <p:sldId id="259" r:id="rId42"/>
    <p:sldId id="294" r:id="rId43"/>
    <p:sldId id="295" r:id="rId44"/>
    <p:sldId id="260" r:id="rId45"/>
    <p:sldId id="272" r:id="rId46"/>
    <p:sldId id="280" r:id="rId47"/>
    <p:sldId id="296" r:id="rId48"/>
    <p:sldId id="282" r:id="rId49"/>
    <p:sldId id="285" r:id="rId50"/>
    <p:sldId id="288" r:id="rId51"/>
    <p:sldId id="292" r:id="rId52"/>
    <p:sldId id="297" r:id="rId53"/>
    <p:sldId id="350" r:id="rId54"/>
    <p:sldId id="312" r:id="rId5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660"/>
  </p:normalViewPr>
  <p:slideViewPr>
    <p:cSldViewPr snapToGrid="0">
      <p:cViewPr>
        <p:scale>
          <a:sx n="100" d="100"/>
          <a:sy n="100" d="100"/>
        </p:scale>
        <p:origin x="-122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FCA4A-A2E6-4937-857B-92DA7933B0CC}" type="datetimeFigureOut">
              <a:rPr lang="zh-HK" altLang="en-US" smtClean="0"/>
              <a:t>16/6/2017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2DE65-1ED5-470C-AA23-9FA5BE586B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9293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343-A0C9-45D5-9FEA-1565DBB4B92B}" type="datetimeFigureOut">
              <a:rPr lang="zh-HK" altLang="en-US" smtClean="0"/>
              <a:t>16/6/2017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7DB6-16B2-4041-A150-794A2B1FFB7C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32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343-A0C9-45D5-9FEA-1565DBB4B92B}" type="datetimeFigureOut">
              <a:rPr lang="zh-HK" altLang="en-US" smtClean="0"/>
              <a:t>16/6/2017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7DB6-16B2-4041-A150-794A2B1FFB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239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343-A0C9-45D5-9FEA-1565DBB4B92B}" type="datetimeFigureOut">
              <a:rPr lang="zh-HK" altLang="en-US" smtClean="0"/>
              <a:t>16/6/2017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7DB6-16B2-4041-A150-794A2B1FFB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6025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343-A0C9-45D5-9FEA-1565DBB4B92B}" type="datetimeFigureOut">
              <a:rPr lang="zh-HK" altLang="en-US" smtClean="0"/>
              <a:t>16/6/2017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7DB6-16B2-4041-A150-794A2B1FFB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1802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343-A0C9-45D5-9FEA-1565DBB4B92B}" type="datetimeFigureOut">
              <a:rPr lang="zh-HK" altLang="en-US" smtClean="0"/>
              <a:t>16/6/2017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7DB6-16B2-4041-A150-794A2B1FFB7C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28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343-A0C9-45D5-9FEA-1565DBB4B92B}" type="datetimeFigureOut">
              <a:rPr lang="zh-HK" altLang="en-US" smtClean="0"/>
              <a:t>16/6/2017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7DB6-16B2-4041-A150-794A2B1FFB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432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343-A0C9-45D5-9FEA-1565DBB4B92B}" type="datetimeFigureOut">
              <a:rPr lang="zh-HK" altLang="en-US" smtClean="0"/>
              <a:t>16/6/2017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7DB6-16B2-4041-A150-794A2B1FFB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457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343-A0C9-45D5-9FEA-1565DBB4B92B}" type="datetimeFigureOut">
              <a:rPr lang="zh-HK" altLang="en-US" smtClean="0"/>
              <a:t>16/6/2017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7DB6-16B2-4041-A150-794A2B1FFB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434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343-A0C9-45D5-9FEA-1565DBB4B92B}" type="datetimeFigureOut">
              <a:rPr lang="zh-HK" altLang="en-US" smtClean="0"/>
              <a:t>16/6/2017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7DB6-16B2-4041-A150-794A2B1FFB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8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B2F343-A0C9-45D5-9FEA-1565DBB4B92B}" type="datetimeFigureOut">
              <a:rPr lang="zh-HK" altLang="en-US" smtClean="0"/>
              <a:t>16/6/2017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F77DB6-16B2-4041-A150-794A2B1FFB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2782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2F343-A0C9-45D5-9FEA-1565DBB4B92B}" type="datetimeFigureOut">
              <a:rPr lang="zh-HK" altLang="en-US" smtClean="0"/>
              <a:t>16/6/2017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77DB6-16B2-4041-A150-794A2B1FFB7C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6201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B2F343-A0C9-45D5-9FEA-1565DBB4B92B}" type="datetimeFigureOut">
              <a:rPr lang="zh-HK" altLang="en-US" smtClean="0"/>
              <a:t>16/6/2017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9F77DB6-16B2-4041-A150-794A2B1FFB7C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13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uhk.edu.hk/proj/science_resource/CHEM01/interna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cuhk.edu.hk/proj/science_resource/CHEM02/internal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math.com/solver2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List of Experiment </a:t>
            </a:r>
            <a:r>
              <a:rPr lang="en-US" altLang="zh-TW" b="1" dirty="0" smtClean="0"/>
              <a:t>Today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800" i="1" dirty="0"/>
              <a:t>Preparation of Nitrogen Monoxide and Study of Its Chemical Properties (microscale experiment)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3800" i="1" dirty="0"/>
              <a:t>Making of Silver Nanoparticles</a:t>
            </a:r>
          </a:p>
          <a:p>
            <a:pPr marL="201168" lvl="1" indent="0">
              <a:buNone/>
            </a:pPr>
            <a:endParaRPr lang="en-US" altLang="zh-TW" sz="38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800" i="1" dirty="0"/>
              <a:t>Quantitative Analysis of a Mixture </a:t>
            </a:r>
            <a:r>
              <a:rPr lang="en-US" sz="3800" i="1" dirty="0" smtClean="0"/>
              <a:t>of Carbonates(Inquiry-Based </a:t>
            </a:r>
            <a:r>
              <a:rPr lang="en-US" sz="3800" i="1" dirty="0"/>
              <a:t>Approach)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A: Preparation of Nitrogen Monoxide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89660" y="198301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1168" lvl="1" indent="0">
              <a:buNone/>
            </a:pPr>
            <a:r>
              <a:rPr lang="en-US" sz="2400" dirty="0" smtClean="0"/>
              <a:t>3.</a:t>
            </a:r>
            <a:r>
              <a:rPr lang="en-US" sz="2400" dirty="0"/>
              <a:t>	(b) </a:t>
            </a:r>
            <a:r>
              <a:rPr lang="en-US" sz="2400" dirty="0">
                <a:solidFill>
                  <a:srgbClr val="FF0000"/>
                </a:solidFill>
              </a:rPr>
              <a:t>Cap</a:t>
            </a:r>
            <a:r>
              <a:rPr lang="en-US" sz="2400" dirty="0"/>
              <a:t> the syringe with the syringe </a:t>
            </a:r>
            <a:r>
              <a:rPr lang="en-US" sz="2400" dirty="0" smtClean="0"/>
              <a:t>cap 	or your finger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check </a:t>
            </a:r>
            <a:r>
              <a:rPr lang="en-US" sz="2400" dirty="0" smtClean="0"/>
              <a:t>whether </a:t>
            </a:r>
            <a:r>
              <a:rPr lang="en-US" sz="2400" dirty="0"/>
              <a:t>the </a:t>
            </a:r>
            <a:r>
              <a:rPr lang="en-US" sz="2400" dirty="0" smtClean="0"/>
              <a:t>	plunger moves smoothly </a:t>
            </a:r>
            <a:r>
              <a:rPr lang="en-US" sz="2400" dirty="0"/>
              <a:t>in the </a:t>
            </a:r>
            <a:r>
              <a:rPr lang="en-US" sz="2400" dirty="0" smtClean="0"/>
              <a:t>syringe</a:t>
            </a:r>
            <a:r>
              <a:rPr lang="en-US" sz="2400" dirty="0"/>
              <a:t>.  </a:t>
            </a:r>
            <a:r>
              <a:rPr lang="en-US" sz="2400" dirty="0" smtClean="0"/>
              <a:t>	If </a:t>
            </a:r>
            <a:r>
              <a:rPr lang="en-US" sz="2400" dirty="0"/>
              <a:t>it </a:t>
            </a:r>
            <a:r>
              <a:rPr lang="en-US" sz="2400" dirty="0" smtClean="0"/>
              <a:t>does</a:t>
            </a:r>
            <a:r>
              <a:rPr lang="en-US" sz="2400" dirty="0"/>
              <a:t>, there may be a leakage and </a:t>
            </a:r>
            <a:r>
              <a:rPr lang="en-US" sz="2400" dirty="0" smtClean="0"/>
              <a:t>	then you </a:t>
            </a:r>
            <a:r>
              <a:rPr lang="en-US" sz="2400" dirty="0"/>
              <a:t>should ask for help.</a:t>
            </a:r>
          </a:p>
        </p:txBody>
      </p:sp>
      <p:pic>
        <p:nvPicPr>
          <p:cNvPr id="13314" name="Picture 2" descr="C:\Users\lai\Google Drive\Raymond Workshop 2017-05-02\Powerpoint\NO\vs170608-0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4" r="38264" b="8937"/>
          <a:stretch/>
        </p:blipFill>
        <p:spPr bwMode="auto">
          <a:xfrm>
            <a:off x="7509510" y="1950217"/>
            <a:ext cx="1830055" cy="394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8019773" y="5254300"/>
            <a:ext cx="565150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A: Preparation of Nitrogen Monoxide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036820" cy="4023360"/>
          </a:xfrm>
        </p:spPr>
        <p:txBody>
          <a:bodyPr/>
          <a:lstStyle/>
          <a:p>
            <a:pPr lvl="0"/>
            <a:r>
              <a:rPr lang="en-US" dirty="0" smtClean="0"/>
              <a:t>4.</a:t>
            </a:r>
            <a:r>
              <a:rPr lang="en-US" sz="2400" dirty="0" smtClean="0"/>
              <a:t>	(a) </a:t>
            </a:r>
            <a:r>
              <a:rPr lang="en-US" sz="2400" dirty="0"/>
              <a:t>Weigh about 0.25 g of </a:t>
            </a:r>
            <a:r>
              <a:rPr lang="en-US" sz="2400" dirty="0" smtClean="0"/>
              <a:t>	NaNO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(s</a:t>
            </a:r>
            <a:r>
              <a:rPr lang="en-US" sz="2400" dirty="0"/>
              <a:t>) with an electronic </a:t>
            </a:r>
            <a:r>
              <a:rPr lang="en-US" sz="2400" dirty="0" smtClean="0"/>
              <a:t>	balance </a:t>
            </a:r>
            <a:r>
              <a:rPr lang="en-US" sz="2400" dirty="0"/>
              <a:t>and transfer it into a vial </a:t>
            </a:r>
            <a:r>
              <a:rPr lang="en-US" sz="2400" dirty="0" smtClean="0"/>
              <a:t>	cap</a:t>
            </a:r>
            <a:r>
              <a:rPr lang="en-US" sz="2400" dirty="0"/>
              <a:t>.  Make sure that the </a:t>
            </a:r>
            <a:r>
              <a:rPr lang="en-US" sz="2400" b="1" dirty="0">
                <a:solidFill>
                  <a:schemeClr val="tx1"/>
                </a:solidFill>
              </a:rPr>
              <a:t>NaNO</a:t>
            </a:r>
            <a:r>
              <a:rPr lang="en-US" sz="2400" b="1" baseline="-25000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	solid </a:t>
            </a:r>
            <a:r>
              <a:rPr lang="en-US" sz="2400" b="1" dirty="0">
                <a:solidFill>
                  <a:schemeClr val="tx1"/>
                </a:solidFill>
              </a:rPr>
              <a:t>is evenly placed in the cap</a:t>
            </a:r>
            <a:r>
              <a:rPr lang="en-US" sz="2400" b="1" dirty="0"/>
              <a:t>.</a:t>
            </a:r>
          </a:p>
          <a:p>
            <a:endParaRPr lang="en-US" dirty="0"/>
          </a:p>
        </p:txBody>
      </p:sp>
      <p:pic>
        <p:nvPicPr>
          <p:cNvPr id="14338" name="Picture 2" descr="C:\Users\lai\Google Drive\Raymond Workshop 2017-05-02\Powerpoint\NO\vs170608-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06" y="2089026"/>
            <a:ext cx="4240567" cy="238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48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A: Preparation of Nitrogen Monoxide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161270" cy="4023360"/>
          </a:xfrm>
        </p:spPr>
        <p:txBody>
          <a:bodyPr/>
          <a:lstStyle/>
          <a:p>
            <a:pPr lvl="0"/>
            <a:r>
              <a:rPr lang="en-US" dirty="0" smtClean="0"/>
              <a:t>4.</a:t>
            </a:r>
            <a:r>
              <a:rPr lang="en-US" dirty="0"/>
              <a:t>	</a:t>
            </a:r>
            <a:r>
              <a:rPr lang="en-US" sz="2400" dirty="0"/>
              <a:t>(b) With the </a:t>
            </a:r>
            <a:r>
              <a:rPr lang="en-US" sz="2400" b="1" dirty="0">
                <a:solidFill>
                  <a:schemeClr val="tx1"/>
                </a:solidFill>
              </a:rPr>
              <a:t>syringe tip pointing down without plunger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cap</a:t>
            </a:r>
            <a:r>
              <a:rPr lang="en-US" sz="2400" dirty="0"/>
              <a:t> the </a:t>
            </a:r>
            <a:r>
              <a:rPr lang="en-US" sz="2400" dirty="0" smtClean="0"/>
              <a:t>tip, </a:t>
            </a:r>
            <a:r>
              <a:rPr lang="en-US" sz="2400" dirty="0" smtClean="0">
                <a:solidFill>
                  <a:srgbClr val="FF0000"/>
                </a:solidFill>
              </a:rPr>
              <a:t>fill </a:t>
            </a:r>
            <a:r>
              <a:rPr lang="en-US" sz="2400" b="1" dirty="0" smtClean="0"/>
              <a:t>	</a:t>
            </a:r>
            <a:r>
              <a:rPr lang="en-US" sz="2400" dirty="0" smtClean="0"/>
              <a:t>the upright-syringe </a:t>
            </a:r>
            <a:r>
              <a:rPr lang="en-US" sz="2400" dirty="0"/>
              <a:t>with water.  </a:t>
            </a:r>
            <a:r>
              <a:rPr lang="en-US" sz="2400" dirty="0">
                <a:solidFill>
                  <a:srgbClr val="FF0000"/>
                </a:solidFill>
              </a:rPr>
              <a:t>Put</a:t>
            </a:r>
            <a:r>
              <a:rPr lang="en-US" sz="2400" dirty="0"/>
              <a:t> the vial cap prepared in (a) on the </a:t>
            </a:r>
            <a:r>
              <a:rPr lang="en-US" sz="2400" dirty="0" smtClean="0"/>
              <a:t>	water </a:t>
            </a:r>
            <a:r>
              <a:rPr lang="en-US" sz="2400" dirty="0"/>
              <a:t>surface.  </a:t>
            </a:r>
          </a:p>
        </p:txBody>
      </p:sp>
      <p:pic>
        <p:nvPicPr>
          <p:cNvPr id="15363" name="Picture 3" descr="C:\Users\lai\Google Drive\Raymond Workshop 2017-05-02\Powerpoint\NO\vs170608-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8" r="25663"/>
          <a:stretch/>
        </p:blipFill>
        <p:spPr bwMode="auto">
          <a:xfrm>
            <a:off x="3630967" y="2984475"/>
            <a:ext cx="1975941" cy="296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lai\Google Drive\Raymond Workshop 2017-05-02\Powerpoint\NO\vs170608-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5" r="36148"/>
          <a:stretch/>
        </p:blipFill>
        <p:spPr bwMode="auto">
          <a:xfrm>
            <a:off x="7397749" y="2984474"/>
            <a:ext cx="1506553" cy="29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095870" y="5388861"/>
            <a:ext cx="565150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737198" y="3206425"/>
            <a:ext cx="565150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152230" y="4314546"/>
            <a:ext cx="772357" cy="2929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7634" y="2793674"/>
            <a:ext cx="1257625" cy="1257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8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A: Preparation of Nitrogen Monoxide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	(c)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Uncap </a:t>
            </a:r>
            <a:r>
              <a:rPr lang="en-US" dirty="0"/>
              <a:t>the syringe to allow water to drain out from the syringe.  </a:t>
            </a:r>
            <a:r>
              <a:rPr lang="en-US" dirty="0" smtClean="0"/>
              <a:t>After </a:t>
            </a:r>
            <a:r>
              <a:rPr lang="en-US" dirty="0"/>
              <a:t>water drains </a:t>
            </a:r>
            <a:r>
              <a:rPr lang="en-US" dirty="0" smtClean="0"/>
              <a:t>	out </a:t>
            </a:r>
            <a:r>
              <a:rPr lang="en-US" dirty="0"/>
              <a:t>completely, the </a:t>
            </a:r>
            <a:r>
              <a:rPr lang="en-US" dirty="0">
                <a:solidFill>
                  <a:srgbClr val="FF0000"/>
                </a:solidFill>
              </a:rPr>
              <a:t>vial cap should sit at the bottom </a:t>
            </a:r>
            <a:r>
              <a:rPr lang="en-US" dirty="0"/>
              <a:t>inside the </a:t>
            </a:r>
            <a:r>
              <a:rPr lang="en-US" dirty="0" smtClean="0"/>
              <a:t>syringe</a:t>
            </a:r>
            <a:r>
              <a:rPr lang="en-US" dirty="0"/>
              <a:t>.  From now on, </a:t>
            </a:r>
            <a:r>
              <a:rPr lang="en-US" dirty="0" smtClean="0"/>
              <a:t>	always </a:t>
            </a:r>
            <a:r>
              <a:rPr lang="en-US" dirty="0"/>
              <a:t>keep the syringe in an up-right position with tip pointing </a:t>
            </a:r>
            <a:r>
              <a:rPr lang="en-US" dirty="0" smtClean="0"/>
              <a:t>down</a:t>
            </a:r>
            <a:r>
              <a:rPr lang="en-US" dirty="0"/>
              <a:t>.  </a:t>
            </a:r>
          </a:p>
          <a:p>
            <a:endParaRPr lang="en-US" dirty="0"/>
          </a:p>
        </p:txBody>
      </p:sp>
      <p:pic>
        <p:nvPicPr>
          <p:cNvPr id="4" name="Picture 5" descr="C:\Users\lai\Google Drive\Raymond Workshop 2017-05-02\Powerpoint\NO\vs170608-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7" r="39147" b="23478"/>
          <a:stretch/>
        </p:blipFill>
        <p:spPr bwMode="auto">
          <a:xfrm>
            <a:off x="3448050" y="2936876"/>
            <a:ext cx="1724025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lai\Google Drive\Raymond Workshop 2017-05-02\Powerpoint\NO\vs170608-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4" r="31932" b="20202"/>
          <a:stretch/>
        </p:blipFill>
        <p:spPr bwMode="auto">
          <a:xfrm>
            <a:off x="6700700" y="2936876"/>
            <a:ext cx="2330336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902075" y="4936083"/>
            <a:ext cx="565150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385050" y="3549243"/>
            <a:ext cx="565150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584058" y="4327094"/>
            <a:ext cx="772357" cy="2929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A: Preparation of Nitrogen Monoxide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51770" cy="4023360"/>
          </a:xfrm>
        </p:spPr>
        <p:txBody>
          <a:bodyPr/>
          <a:lstStyle/>
          <a:p>
            <a:pPr lvl="0"/>
            <a:r>
              <a:rPr lang="en-US" dirty="0" smtClean="0"/>
              <a:t>5. 	</a:t>
            </a:r>
            <a:r>
              <a:rPr lang="en-US" dirty="0" smtClean="0">
                <a:solidFill>
                  <a:srgbClr val="FF0000"/>
                </a:solidFill>
              </a:rPr>
              <a:t>Insert</a:t>
            </a:r>
            <a:r>
              <a:rPr lang="en-US" dirty="0" smtClean="0"/>
              <a:t> </a:t>
            </a:r>
            <a:r>
              <a:rPr lang="en-US" dirty="0"/>
              <a:t>the plunger into the syringe with the </a:t>
            </a:r>
            <a:r>
              <a:rPr lang="en-US" b="1" dirty="0"/>
              <a:t>tip of the plunger touching the vial cap</a:t>
            </a:r>
            <a:r>
              <a:rPr lang="en-US" dirty="0"/>
              <a:t>, and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draw</a:t>
            </a:r>
            <a:r>
              <a:rPr lang="en-US" dirty="0" smtClean="0"/>
              <a:t> </a:t>
            </a:r>
            <a:r>
              <a:rPr lang="en-US" dirty="0"/>
              <a:t>about </a:t>
            </a:r>
            <a:r>
              <a:rPr lang="en-US" b="1" dirty="0"/>
              <a:t>4 cm</a:t>
            </a:r>
            <a:r>
              <a:rPr lang="en-US" b="1" baseline="30000" dirty="0"/>
              <a:t>3</a:t>
            </a:r>
            <a:r>
              <a:rPr lang="en-US" b="1" dirty="0"/>
              <a:t> of acidified FeSO­</a:t>
            </a:r>
            <a:r>
              <a:rPr lang="en-US" b="1" baseline="-25000" dirty="0"/>
              <a:t>4</a:t>
            </a:r>
            <a:r>
              <a:rPr lang="en-US" b="1" dirty="0"/>
              <a:t>(</a:t>
            </a:r>
            <a:r>
              <a:rPr lang="en-US" b="1" dirty="0" err="1"/>
              <a:t>aq</a:t>
            </a:r>
            <a:r>
              <a:rPr lang="en-US" b="1" dirty="0"/>
              <a:t>) </a:t>
            </a:r>
            <a:r>
              <a:rPr lang="en-US" dirty="0"/>
              <a:t>into the syringe.</a:t>
            </a:r>
          </a:p>
          <a:p>
            <a:pPr lvl="0"/>
            <a:r>
              <a:rPr lang="en-US" dirty="0" smtClean="0"/>
              <a:t>6. 	</a:t>
            </a:r>
            <a:r>
              <a:rPr lang="en-US" dirty="0" smtClean="0">
                <a:solidFill>
                  <a:srgbClr val="FF0000"/>
                </a:solidFill>
              </a:rPr>
              <a:t>Cap</a:t>
            </a:r>
            <a:r>
              <a:rPr lang="en-US" b="1" dirty="0" smtClean="0"/>
              <a:t> </a:t>
            </a:r>
            <a:r>
              <a:rPr lang="en-US" dirty="0"/>
              <a:t>the syringe immediately.</a:t>
            </a:r>
          </a:p>
          <a:p>
            <a:endParaRPr lang="en-US" dirty="0"/>
          </a:p>
        </p:txBody>
      </p:sp>
      <p:pic>
        <p:nvPicPr>
          <p:cNvPr id="17410" name="Picture 2" descr="C:\Users\lai\Google Drive\Raymond Workshop 2017-05-02\Powerpoint\NO\vs170608-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3" t="7396" r="27485" b="7717"/>
          <a:stretch/>
        </p:blipFill>
        <p:spPr bwMode="auto">
          <a:xfrm>
            <a:off x="5179844" y="2992607"/>
            <a:ext cx="2029970" cy="300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lai\Google Drive\Raymond Workshop 2017-05-02\Powerpoint\NO\vs170608-0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2" r="29376"/>
          <a:stretch/>
        </p:blipFill>
        <p:spPr bwMode="auto">
          <a:xfrm>
            <a:off x="8572500" y="2992606"/>
            <a:ext cx="1888406" cy="300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8851900" y="4882743"/>
            <a:ext cx="565150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7561745" y="4314544"/>
            <a:ext cx="772357" cy="2929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2" descr="C:\Users\lai\Google Drive\Raymond Workshop 2017-05-02\Powerpoint\NO\vs170612-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7" r="16146" b="24653"/>
          <a:stretch/>
        </p:blipFill>
        <p:spPr bwMode="auto">
          <a:xfrm>
            <a:off x="1390650" y="2992606"/>
            <a:ext cx="2656385" cy="300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247045" y="4314544"/>
            <a:ext cx="772357" cy="2929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270125" y="3937471"/>
            <a:ext cx="565150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80025" y="5347171"/>
            <a:ext cx="565150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A: Preparation of Nitrogen Monoxide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17820" cy="43663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7. 	</a:t>
            </a:r>
            <a:r>
              <a:rPr lang="en-US" dirty="0">
                <a:solidFill>
                  <a:srgbClr val="FF0000"/>
                </a:solidFill>
              </a:rPr>
              <a:t>Shake</a:t>
            </a:r>
            <a:r>
              <a:rPr lang="en-US" dirty="0"/>
              <a:t> the syringe gently to mix the </a:t>
            </a:r>
            <a:r>
              <a:rPr lang="en-US" dirty="0" smtClean="0"/>
              <a:t>	NaNO</a:t>
            </a:r>
            <a:r>
              <a:rPr lang="en-US" baseline="-25000" dirty="0" smtClean="0"/>
              <a:t>2</a:t>
            </a:r>
            <a:r>
              <a:rPr lang="en-US" dirty="0" smtClean="0"/>
              <a:t>(s</a:t>
            </a:r>
            <a:r>
              <a:rPr lang="en-US" dirty="0"/>
              <a:t>) and the acidified FeSO</a:t>
            </a:r>
            <a:r>
              <a:rPr lang="en-US" baseline="-25000" dirty="0"/>
              <a:t>4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). </a:t>
            </a:r>
            <a:endParaRPr lang="en-US" dirty="0" smtClean="0"/>
          </a:p>
          <a:p>
            <a:pPr lvl="0"/>
            <a:endParaRPr lang="en-US" dirty="0" smtClean="0"/>
          </a:p>
          <a:p>
            <a:pPr marL="201168" lvl="1" indent="0">
              <a:buNone/>
            </a:pPr>
            <a:r>
              <a:rPr lang="en-US" sz="2000" dirty="0" smtClean="0"/>
              <a:t>	To </a:t>
            </a:r>
            <a:r>
              <a:rPr lang="en-US" sz="2000" dirty="0"/>
              <a:t>prevent the reaction from going too fast, </a:t>
            </a:r>
            <a:r>
              <a:rPr lang="en-US" sz="2000" dirty="0" smtClean="0"/>
              <a:t>	you should </a:t>
            </a:r>
            <a:r>
              <a:rPr lang="en-US" sz="2000" dirty="0"/>
              <a:t>stop shaking when the reaction </a:t>
            </a:r>
            <a:r>
              <a:rPr lang="en-US" sz="2000" dirty="0" smtClean="0"/>
              <a:t>	goes</a:t>
            </a:r>
            <a:r>
              <a:rPr lang="en-US" sz="2000" dirty="0"/>
              <a:t>.  </a:t>
            </a:r>
            <a:r>
              <a:rPr lang="en-US" sz="2000" dirty="0" smtClean="0"/>
              <a:t>Only </a:t>
            </a:r>
            <a:r>
              <a:rPr lang="en-US" sz="2000" dirty="0"/>
              <a:t>when the reaction stops or goes </a:t>
            </a:r>
            <a:r>
              <a:rPr lang="en-US" sz="2000" dirty="0" smtClean="0"/>
              <a:t>	slowly should </a:t>
            </a:r>
            <a:r>
              <a:rPr lang="en-US" sz="2000" dirty="0"/>
              <a:t>you shake the syringe again.  </a:t>
            </a:r>
            <a:r>
              <a:rPr lang="en-US" sz="2000" dirty="0" smtClean="0"/>
              <a:t>	</a:t>
            </a:r>
            <a:r>
              <a:rPr lang="en-US" sz="2000" b="1" dirty="0" smtClean="0"/>
              <a:t>In </a:t>
            </a:r>
            <a:r>
              <a:rPr lang="en-US" sz="2000" b="1" dirty="0"/>
              <a:t>case the </a:t>
            </a:r>
            <a:r>
              <a:rPr lang="en-US" sz="2000" b="1" dirty="0" smtClean="0"/>
              <a:t>amount </a:t>
            </a:r>
            <a:r>
              <a:rPr lang="en-US" sz="2000" b="1" dirty="0"/>
              <a:t>of the </a:t>
            </a:r>
            <a:r>
              <a:rPr lang="en-US" sz="2000" b="1" dirty="0" smtClean="0"/>
              <a:t>nitrogen 	monoxide </a:t>
            </a:r>
            <a:r>
              <a:rPr lang="en-US" sz="2000" b="1" dirty="0"/>
              <a:t>gas </a:t>
            </a:r>
            <a:r>
              <a:rPr lang="en-US" sz="2000" b="1" dirty="0" smtClean="0"/>
              <a:t>generated </a:t>
            </a:r>
            <a:r>
              <a:rPr lang="en-US" sz="2000" b="1" dirty="0"/>
              <a:t>is more than </a:t>
            </a:r>
            <a:r>
              <a:rPr lang="en-US" sz="2000" b="1" dirty="0" smtClean="0"/>
              <a:t>	the </a:t>
            </a:r>
            <a:r>
              <a:rPr lang="en-US" sz="2000" b="1" dirty="0"/>
              <a:t>syringe can contain, </a:t>
            </a:r>
            <a:r>
              <a:rPr lang="en-US" sz="2000" b="1" dirty="0" smtClean="0"/>
              <a:t>let </a:t>
            </a:r>
            <a:r>
              <a:rPr lang="en-US" sz="2000" b="1" dirty="0"/>
              <a:t>the plunger </a:t>
            </a:r>
            <a:r>
              <a:rPr lang="en-US" sz="2000" b="1" dirty="0" smtClean="0"/>
              <a:t>	move </a:t>
            </a:r>
            <a:r>
              <a:rPr lang="en-US" sz="2000" b="1" dirty="0"/>
              <a:t>out of the syringe (but </a:t>
            </a:r>
            <a:r>
              <a:rPr lang="en-US" sz="2000" b="1" dirty="0" smtClean="0"/>
              <a:t>with </a:t>
            </a:r>
            <a:r>
              <a:rPr lang="en-US" sz="2000" b="1" dirty="0"/>
              <a:t>your </a:t>
            </a:r>
            <a:r>
              <a:rPr lang="en-US" sz="2000" b="1" dirty="0" smtClean="0"/>
              <a:t>	hand </a:t>
            </a:r>
            <a:r>
              <a:rPr lang="en-US" sz="2000" b="1" dirty="0"/>
              <a:t>holding the plunger to avoid </a:t>
            </a:r>
            <a:r>
              <a:rPr lang="en-US" sz="2000" b="1" dirty="0" smtClean="0"/>
              <a:t>falling</a:t>
            </a:r>
            <a:r>
              <a:rPr lang="en-US" sz="2000" b="1" dirty="0"/>
              <a:t>) </a:t>
            </a:r>
            <a:r>
              <a:rPr lang="en-US" sz="2000" b="1" dirty="0" smtClean="0"/>
              <a:t>	and </a:t>
            </a:r>
            <a:r>
              <a:rPr lang="en-US" sz="2000" b="1" dirty="0"/>
              <a:t>allow excess gas to escape from the </a:t>
            </a:r>
            <a:r>
              <a:rPr lang="en-US" sz="2000" b="1" dirty="0" smtClean="0"/>
              <a:t>	syringe</a:t>
            </a:r>
            <a:r>
              <a:rPr lang="en-US" sz="2000" b="1" dirty="0"/>
              <a:t>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18434" name="Picture 2" descr="C:\Users\lai\Google Drive\Raymond Workshop 2017-05-02\Powerpoint\NO\vs170608-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79"/>
          <a:stretch/>
        </p:blipFill>
        <p:spPr bwMode="auto">
          <a:xfrm>
            <a:off x="6665687" y="2110468"/>
            <a:ext cx="4186496" cy="269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3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A: Preparation of Nitrogen Monoxide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77691" cy="402336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8. 	</a:t>
            </a:r>
            <a:r>
              <a:rPr lang="en-US" sz="2400" dirty="0"/>
              <a:t>When the production of NO(g) is </a:t>
            </a:r>
            <a:r>
              <a:rPr lang="en-US" sz="2400" dirty="0" smtClean="0"/>
              <a:t>	finished</a:t>
            </a:r>
            <a:r>
              <a:rPr lang="en-US" sz="2400" dirty="0"/>
              <a:t>, </a:t>
            </a:r>
            <a:r>
              <a:rPr lang="en-US" sz="2400" dirty="0" smtClean="0"/>
              <a:t>hold </a:t>
            </a:r>
            <a:r>
              <a:rPr lang="en-US" sz="2400" dirty="0"/>
              <a:t>the plunger and 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remove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FF0000"/>
                </a:solidFill>
              </a:rPr>
              <a:t>the syringe </a:t>
            </a:r>
            <a:r>
              <a:rPr lang="en-US" sz="2400" dirty="0" smtClean="0">
                <a:solidFill>
                  <a:srgbClr val="FF0000"/>
                </a:solidFill>
              </a:rPr>
              <a:t>cap </a:t>
            </a:r>
            <a:r>
              <a:rPr lang="en-US" sz="2400" b="1" dirty="0"/>
              <a:t>carefully. </a:t>
            </a:r>
            <a:endParaRPr lang="en-US" sz="2400" b="1" dirty="0" smtClean="0"/>
          </a:p>
          <a:p>
            <a:pPr marL="384048" lvl="2" indent="0">
              <a:buNone/>
            </a:pPr>
            <a:r>
              <a:rPr lang="en-US" sz="2400" b="1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Discharge</a:t>
            </a:r>
            <a:r>
              <a:rPr lang="en-US" sz="2400" dirty="0" smtClean="0"/>
              <a:t> </a:t>
            </a:r>
            <a:r>
              <a:rPr lang="en-US" sz="2400" dirty="0"/>
              <a:t>the solution inside </a:t>
            </a:r>
            <a:r>
              <a:rPr lang="en-US" sz="2400" dirty="0" smtClean="0"/>
              <a:t>the 	syringe </a:t>
            </a:r>
            <a:r>
              <a:rPr lang="en-US" sz="2400" b="1" dirty="0" smtClean="0"/>
              <a:t>into </a:t>
            </a:r>
            <a:r>
              <a:rPr lang="en-US" sz="2400" b="1" dirty="0"/>
              <a:t>the 1M </a:t>
            </a:r>
            <a:r>
              <a:rPr lang="en-US" sz="2400" b="1" dirty="0" err="1"/>
              <a:t>NaOH</a:t>
            </a:r>
            <a:r>
              <a:rPr lang="en-US" sz="2400" b="1" dirty="0"/>
              <a:t> solution</a:t>
            </a:r>
            <a:r>
              <a:rPr lang="en-US" sz="2400" dirty="0"/>
              <a:t>. </a:t>
            </a:r>
          </a:p>
        </p:txBody>
      </p:sp>
      <p:pic>
        <p:nvPicPr>
          <p:cNvPr id="19458" name="Picture 2" descr="C:\Users\lai\Google Drive\Raymond Workshop 2017-05-02\Powerpoint\NO\vs170608-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6" r="25233"/>
          <a:stretch/>
        </p:blipFill>
        <p:spPr bwMode="auto">
          <a:xfrm>
            <a:off x="7181849" y="2087562"/>
            <a:ext cx="3038476" cy="355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9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A: Preparation of Nitrogen Monoxide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256520" cy="4023360"/>
          </a:xfrm>
        </p:spPr>
        <p:txBody>
          <a:bodyPr/>
          <a:lstStyle/>
          <a:p>
            <a:pPr lvl="0"/>
            <a:r>
              <a:rPr lang="en-US" dirty="0" smtClean="0"/>
              <a:t>9. 	</a:t>
            </a:r>
            <a:r>
              <a:rPr lang="en-US" dirty="0"/>
              <a:t>To wash away the contaminants from the collected NO(g) with </a:t>
            </a:r>
            <a:r>
              <a:rPr lang="en-US" dirty="0" err="1"/>
              <a:t>deionised</a:t>
            </a:r>
            <a:r>
              <a:rPr lang="en-US" dirty="0"/>
              <a:t> water,</a:t>
            </a:r>
            <a:r>
              <a:rPr lang="en-US" b="1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draw</a:t>
            </a:r>
            <a:r>
              <a:rPr lang="en-US" b="1" dirty="0" smtClean="0"/>
              <a:t> 	</a:t>
            </a:r>
            <a:r>
              <a:rPr lang="en-US" dirty="0" smtClean="0"/>
              <a:t>about </a:t>
            </a:r>
            <a:r>
              <a:rPr lang="en-US" dirty="0"/>
              <a:t>10 cm</a:t>
            </a:r>
            <a:r>
              <a:rPr lang="en-US" baseline="30000" dirty="0"/>
              <a:t>3</a:t>
            </a:r>
            <a:r>
              <a:rPr lang="en-US" dirty="0"/>
              <a:t> of </a:t>
            </a:r>
            <a:r>
              <a:rPr lang="en-US" dirty="0" err="1"/>
              <a:t>deionised</a:t>
            </a:r>
            <a:r>
              <a:rPr lang="en-US" dirty="0"/>
              <a:t> water into the syringe. </a:t>
            </a:r>
            <a:r>
              <a:rPr lang="en-US" b="1" dirty="0"/>
              <a:t> </a:t>
            </a:r>
            <a:r>
              <a:rPr lang="en-US" dirty="0">
                <a:solidFill>
                  <a:srgbClr val="FF0000"/>
                </a:solidFill>
              </a:rPr>
              <a:t>Cap</a:t>
            </a:r>
            <a:r>
              <a:rPr lang="en-US" b="1" dirty="0"/>
              <a:t> </a:t>
            </a:r>
            <a:r>
              <a:rPr lang="en-US" dirty="0"/>
              <a:t>the syringe again and </a:t>
            </a:r>
            <a:r>
              <a:rPr lang="en-US" dirty="0">
                <a:solidFill>
                  <a:srgbClr val="FF0000"/>
                </a:solidFill>
              </a:rPr>
              <a:t>shake</a:t>
            </a:r>
            <a:r>
              <a:rPr lang="en-US" b="1" dirty="0"/>
              <a:t> </a:t>
            </a:r>
            <a:r>
              <a:rPr lang="en-US" dirty="0"/>
              <a:t>or swirl </a:t>
            </a:r>
            <a:r>
              <a:rPr lang="en-US" dirty="0" smtClean="0"/>
              <a:t>	the </a:t>
            </a:r>
            <a:r>
              <a:rPr lang="en-US" dirty="0"/>
              <a:t>syringe to wash the gas inside the syringe.  </a:t>
            </a:r>
            <a:r>
              <a:rPr lang="en-US" dirty="0">
                <a:solidFill>
                  <a:srgbClr val="FF0000"/>
                </a:solidFill>
              </a:rPr>
              <a:t>Remove</a:t>
            </a:r>
            <a:r>
              <a:rPr lang="en-US" dirty="0"/>
              <a:t> the cap and </a:t>
            </a:r>
            <a:r>
              <a:rPr lang="en-US" dirty="0">
                <a:solidFill>
                  <a:srgbClr val="FF0000"/>
                </a:solidFill>
              </a:rPr>
              <a:t>discharge </a:t>
            </a:r>
            <a:r>
              <a:rPr lang="en-US" dirty="0"/>
              <a:t>the water </a:t>
            </a:r>
            <a:r>
              <a:rPr lang="en-US" dirty="0" smtClean="0"/>
              <a:t>	from </a:t>
            </a:r>
            <a:r>
              <a:rPr lang="en-US" dirty="0"/>
              <a:t>the </a:t>
            </a:r>
            <a:r>
              <a:rPr lang="en-US" dirty="0" smtClean="0"/>
              <a:t>syringe </a:t>
            </a:r>
            <a:r>
              <a:rPr lang="en-US" b="1" dirty="0"/>
              <a:t>into the 1M </a:t>
            </a:r>
            <a:r>
              <a:rPr lang="en-US" b="1" dirty="0" err="1"/>
              <a:t>NaOH</a:t>
            </a:r>
            <a:r>
              <a:rPr lang="en-US" b="1" dirty="0"/>
              <a:t> </a:t>
            </a:r>
            <a:r>
              <a:rPr lang="en-US" b="1" dirty="0" smtClean="0"/>
              <a:t>solution</a:t>
            </a:r>
            <a:r>
              <a:rPr lang="en-US" dirty="0" smtClean="0"/>
              <a:t>.  </a:t>
            </a:r>
            <a:endParaRPr lang="en-US" dirty="0"/>
          </a:p>
          <a:p>
            <a:endParaRPr lang="en-US" dirty="0"/>
          </a:p>
        </p:txBody>
      </p:sp>
      <p:pic>
        <p:nvPicPr>
          <p:cNvPr id="20482" name="Picture 2" descr="C:\Users\lai\Google Drive\Raymond Workshop 2017-05-02\Powerpoint\NO\vs170608-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3" r="27864" b="13143"/>
          <a:stretch/>
        </p:blipFill>
        <p:spPr bwMode="auto">
          <a:xfrm>
            <a:off x="1203294" y="3228976"/>
            <a:ext cx="2347774" cy="277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lai\Google Drive\Raymond Workshop 2017-05-02\Powerpoint\NO\vs170608-0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t="11447" r="26134"/>
          <a:stretch/>
        </p:blipFill>
        <p:spPr bwMode="auto">
          <a:xfrm>
            <a:off x="4641358" y="3228976"/>
            <a:ext cx="2746040" cy="277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lai\Google Drive\Raymond Workshop 2017-05-02\Powerpoint\NO\vs170608-02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3" r="23134" b="18278"/>
          <a:stretch/>
        </p:blipFill>
        <p:spPr bwMode="auto">
          <a:xfrm>
            <a:off x="8636485" y="3228976"/>
            <a:ext cx="2427743" cy="277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859353" y="4936083"/>
            <a:ext cx="565150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737499" y="4429953"/>
            <a:ext cx="772357" cy="2929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661434" y="4429953"/>
            <a:ext cx="772357" cy="29296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27820" y="4576434"/>
            <a:ext cx="883168" cy="883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87527" y="4370932"/>
            <a:ext cx="847725" cy="847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9926" y="3467219"/>
            <a:ext cx="1255697" cy="12556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A: Preparation of Nitrogen Monoxide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767977" cy="4023360"/>
          </a:xfrm>
        </p:spPr>
        <p:txBody>
          <a:bodyPr/>
          <a:lstStyle/>
          <a:p>
            <a:pPr lvl="0"/>
            <a:r>
              <a:rPr lang="en-US" sz="2400" dirty="0"/>
              <a:t>10. 	Repeat step 9 for 2 to 3 times.   </a:t>
            </a:r>
            <a:r>
              <a:rPr lang="en-US" sz="2400" dirty="0" smtClean="0"/>
              <a:t>                                                                                                                            	</a:t>
            </a:r>
            <a:r>
              <a:rPr lang="en-US" sz="2400" dirty="0" smtClean="0">
                <a:solidFill>
                  <a:srgbClr val="FF0000"/>
                </a:solidFill>
              </a:rPr>
              <a:t>Cap</a:t>
            </a:r>
            <a:r>
              <a:rPr lang="en-US" sz="2400" dirty="0" smtClean="0"/>
              <a:t> </a:t>
            </a:r>
            <a:r>
              <a:rPr lang="en-US" sz="2400" dirty="0"/>
              <a:t>the syringe with the syringe cap, </a:t>
            </a:r>
            <a:r>
              <a:rPr lang="en-US" sz="2400" dirty="0" smtClean="0"/>
              <a:t>	and </a:t>
            </a:r>
            <a:r>
              <a:rPr lang="en-US" sz="2400" dirty="0"/>
              <a:t>the </a:t>
            </a:r>
            <a:r>
              <a:rPr lang="en-US" sz="2400" dirty="0" smtClean="0"/>
              <a:t>preparation of </a:t>
            </a:r>
            <a:r>
              <a:rPr lang="en-US" sz="2400" dirty="0"/>
              <a:t>NO(g) is done.</a:t>
            </a:r>
          </a:p>
          <a:p>
            <a:endParaRPr lang="en-US" dirty="0"/>
          </a:p>
        </p:txBody>
      </p:sp>
      <p:pic>
        <p:nvPicPr>
          <p:cNvPr id="21506" name="Picture 2" descr="C:\Users\lai\Google Drive\Raymond Workshop 2017-05-02\Powerpoint\NO\vs170608-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1" r="30260"/>
          <a:stretch/>
        </p:blipFill>
        <p:spPr bwMode="auto">
          <a:xfrm>
            <a:off x="7383967" y="1856563"/>
            <a:ext cx="1981975" cy="413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877761" y="5425227"/>
            <a:ext cx="565150" cy="565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Part B: Study of the </a:t>
            </a:r>
            <a:r>
              <a:rPr lang="en-US" b="1" dirty="0" err="1"/>
              <a:t>Oxidising</a:t>
            </a:r>
            <a:r>
              <a:rPr lang="en-US" b="1" dirty="0"/>
              <a:t> and Reducing Properties of Nitrogen </a:t>
            </a:r>
            <a:r>
              <a:rPr lang="en-US" b="1" dirty="0" smtClean="0"/>
              <a:t>Monoxide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598795" cy="4023360"/>
          </a:xfrm>
        </p:spPr>
        <p:txBody>
          <a:bodyPr/>
          <a:lstStyle/>
          <a:p>
            <a:pPr lvl="0"/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1</a:t>
            </a:r>
            <a:r>
              <a:rPr lang="en-US" sz="2400" dirty="0" smtClean="0">
                <a:solidFill>
                  <a:schemeClr val="tx1"/>
                </a:solidFill>
              </a:rPr>
              <a:t>.	</a:t>
            </a:r>
            <a:r>
              <a:rPr lang="en-US" sz="2400" dirty="0">
                <a:solidFill>
                  <a:schemeClr val="tx1"/>
                </a:solidFill>
              </a:rPr>
              <a:t>Add 5 cm</a:t>
            </a:r>
            <a:r>
              <a:rPr lang="en-US" sz="2400" baseline="30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 of acidified KMnO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aq</a:t>
            </a:r>
            <a:r>
              <a:rPr lang="en-US" sz="2400" dirty="0">
                <a:solidFill>
                  <a:schemeClr val="tx1"/>
                </a:solidFill>
              </a:rPr>
              <a:t>), </a:t>
            </a:r>
            <a:r>
              <a:rPr lang="en-US" sz="2400" dirty="0" smtClean="0">
                <a:solidFill>
                  <a:schemeClr val="tx1"/>
                </a:solidFill>
              </a:rPr>
              <a:t>	Br</a:t>
            </a:r>
            <a:r>
              <a:rPr lang="en-US" sz="2400" baseline="-25000" dirty="0" smtClean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aq</a:t>
            </a:r>
            <a:r>
              <a:rPr lang="en-US" sz="2400" dirty="0">
                <a:solidFill>
                  <a:schemeClr val="tx1"/>
                </a:solidFill>
              </a:rPr>
              <a:t>), </a:t>
            </a: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acidified FeSO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aq</a:t>
            </a:r>
            <a:r>
              <a:rPr lang="en-US" sz="2400" dirty="0">
                <a:solidFill>
                  <a:schemeClr val="tx1"/>
                </a:solidFill>
              </a:rPr>
              <a:t>) to </a:t>
            </a:r>
            <a:r>
              <a:rPr lang="en-US" sz="2400" dirty="0" smtClean="0">
                <a:solidFill>
                  <a:schemeClr val="tx1"/>
                </a:solidFill>
              </a:rPr>
              <a:t>	3 </a:t>
            </a:r>
            <a:r>
              <a:rPr lang="en-US" sz="2400" dirty="0">
                <a:solidFill>
                  <a:schemeClr val="tx1"/>
                </a:solidFill>
              </a:rPr>
              <a:t>test tubes </a:t>
            </a:r>
            <a:r>
              <a:rPr lang="en-US" sz="2400" dirty="0" smtClean="0">
                <a:solidFill>
                  <a:schemeClr val="tx1"/>
                </a:solidFill>
              </a:rPr>
              <a:t>respectively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22530" name="Picture 2" descr="C:\Users\lai\Google Drive\Raymond Workshop 2017-05-02\Powerpoint\NO\vs170608-0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3" t="12755" r="32181"/>
          <a:stretch/>
        </p:blipFill>
        <p:spPr bwMode="auto">
          <a:xfrm>
            <a:off x="6848475" y="1952624"/>
            <a:ext cx="2924175" cy="400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94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of Workshop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8379" y="1998134"/>
            <a:ext cx="5313045" cy="4023360"/>
          </a:xfrm>
        </p:spPr>
        <p:txBody>
          <a:bodyPr/>
          <a:lstStyle/>
          <a:p>
            <a:r>
              <a:rPr lang="en-US" u="sng" dirty="0" smtClean="0"/>
              <a:t>Resources on </a:t>
            </a:r>
            <a:r>
              <a:rPr lang="en-US" b="1" i="1" u="sng" dirty="0" smtClean="0"/>
              <a:t>February</a:t>
            </a:r>
            <a:r>
              <a:rPr lang="en-US" u="sng" dirty="0" smtClean="0"/>
              <a:t> 2017</a:t>
            </a:r>
            <a:endParaRPr lang="en-US" dirty="0" smtClean="0"/>
          </a:p>
          <a:p>
            <a:r>
              <a:rPr lang="en-US" dirty="0" smtClean="0"/>
              <a:t>Link</a:t>
            </a:r>
            <a:r>
              <a:rPr lang="en-US" dirty="0"/>
              <a:t>: </a:t>
            </a:r>
            <a:r>
              <a:rPr lang="en-US" u="sng" dirty="0">
                <a:hlinkClick r:id="rId2"/>
              </a:rPr>
              <a:t>http://www.cuhk.edu.hk/proj/science_resource/CHEM01/internal/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6" name="Picture 5" descr="C:\Users\KENDRE~1\AppData\Local\Temp\Rar$DIa0.540\static_qr_code_without_log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67" y="3430269"/>
            <a:ext cx="1904365" cy="19043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25855" y="1998134"/>
            <a:ext cx="473202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Resources on </a:t>
            </a:r>
            <a:r>
              <a:rPr lang="en-US" b="1" i="1" u="sng" dirty="0" smtClean="0"/>
              <a:t>June</a:t>
            </a:r>
            <a:r>
              <a:rPr lang="en-US" i="1" u="sng" dirty="0" smtClean="0"/>
              <a:t> </a:t>
            </a:r>
            <a:r>
              <a:rPr lang="en-US" u="sng" dirty="0" smtClean="0"/>
              <a:t>2017(Today)</a:t>
            </a:r>
            <a:endParaRPr lang="en-US" dirty="0" smtClean="0"/>
          </a:p>
          <a:p>
            <a:r>
              <a:rPr lang="en-US" dirty="0" smtClean="0"/>
              <a:t>Link: </a:t>
            </a:r>
            <a:r>
              <a:rPr lang="en-US" u="sng" dirty="0">
                <a:solidFill>
                  <a:schemeClr val="tx1"/>
                </a:solidFill>
                <a:hlinkClick r:id="rId4"/>
              </a:rPr>
              <a:t>http://www.cuhk.edu.hk/proj/science_resource/CHEM02/internal</a:t>
            </a:r>
            <a:r>
              <a:rPr lang="en-US" u="sng" dirty="0" smtClean="0">
                <a:solidFill>
                  <a:schemeClr val="tx1"/>
                </a:solidFill>
                <a:hlinkClick r:id="rId4"/>
              </a:rPr>
              <a:t>/</a:t>
            </a:r>
            <a:endParaRPr lang="en-US" u="sng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pic>
        <p:nvPicPr>
          <p:cNvPr id="8" name="Picture 7" descr="C:\Users\kendrewmak\Desktop\Raymond Workshop 2016-12-31(SAM)\spreadsheet\QR\resource websit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352" y="3431539"/>
            <a:ext cx="1903095" cy="1903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1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Part B: Study of the </a:t>
            </a:r>
            <a:r>
              <a:rPr lang="en-US" b="1" dirty="0" err="1"/>
              <a:t>Oxidising</a:t>
            </a:r>
            <a:r>
              <a:rPr lang="en-US" b="1" dirty="0"/>
              <a:t> and Reducing Properties of Nitrogen Monoxide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304145" cy="4023360"/>
          </a:xfrm>
        </p:spPr>
        <p:txBody>
          <a:bodyPr/>
          <a:lstStyle/>
          <a:p>
            <a:pPr lvl="0"/>
            <a:r>
              <a:rPr lang="en-US" dirty="0" smtClean="0"/>
              <a:t>2.</a:t>
            </a:r>
            <a:r>
              <a:rPr lang="en-US" dirty="0"/>
              <a:t>	Inject </a:t>
            </a:r>
            <a:r>
              <a:rPr lang="en-US" b="1" dirty="0"/>
              <a:t>a small amount</a:t>
            </a:r>
            <a:r>
              <a:rPr lang="en-US" dirty="0"/>
              <a:t> of nitrogen </a:t>
            </a:r>
            <a:r>
              <a:rPr lang="en-US" dirty="0" smtClean="0"/>
              <a:t>monoxide </a:t>
            </a:r>
            <a:r>
              <a:rPr lang="en-US" dirty="0"/>
              <a:t>from the syringe into each of the </a:t>
            </a:r>
            <a:r>
              <a:rPr lang="en-US" dirty="0" smtClean="0"/>
              <a:t>solutions.</a:t>
            </a:r>
            <a:endParaRPr lang="en-US" dirty="0"/>
          </a:p>
          <a:p>
            <a:r>
              <a:rPr lang="en-US" dirty="0" smtClean="0"/>
              <a:t>3.</a:t>
            </a:r>
            <a:r>
              <a:rPr lang="en-US" dirty="0"/>
              <a:t>	With NO(g) left in the syringe, suck in small </a:t>
            </a:r>
            <a:r>
              <a:rPr lang="en-US" dirty="0" smtClean="0"/>
              <a:t>amount </a:t>
            </a:r>
            <a:r>
              <a:rPr lang="en-US" dirty="0"/>
              <a:t>of air into the syringe by pulling </a:t>
            </a:r>
            <a:r>
              <a:rPr lang="en-US" dirty="0" smtClean="0"/>
              <a:t>	the </a:t>
            </a:r>
            <a:r>
              <a:rPr lang="en-US" dirty="0"/>
              <a:t>plunger </a:t>
            </a:r>
            <a:r>
              <a:rPr lang="en-US" dirty="0" smtClean="0"/>
              <a:t>slowly. </a:t>
            </a:r>
            <a:endParaRPr lang="en-US" dirty="0"/>
          </a:p>
          <a:p>
            <a:endParaRPr lang="en-US" dirty="0"/>
          </a:p>
        </p:txBody>
      </p:sp>
      <p:pic>
        <p:nvPicPr>
          <p:cNvPr id="23554" name="Picture 2" descr="C:\Users\lai\Google Drive\Raymond Workshop 2017-05-02\Powerpoint\NO\vs170608-0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r="27604"/>
          <a:stretch/>
        </p:blipFill>
        <p:spPr bwMode="auto">
          <a:xfrm>
            <a:off x="2581275" y="2981325"/>
            <a:ext cx="249941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lai\Google Drive\Raymond Workshop 2017-05-02\Powerpoint\NO\vs170608-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9" t="27501" b="8796"/>
          <a:stretch/>
        </p:blipFill>
        <p:spPr bwMode="auto">
          <a:xfrm>
            <a:off x="5965363" y="3371918"/>
            <a:ext cx="4301914" cy="194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8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58399"/>
              </p:ext>
            </p:extLst>
          </p:nvPr>
        </p:nvGraphicFramePr>
        <p:xfrm>
          <a:off x="2505075" y="2113959"/>
          <a:ext cx="7591425" cy="42067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70626"/>
                <a:gridCol w="3120799"/>
              </a:tblGrid>
              <a:tr h="2392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 </a:t>
                      </a: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Observations</a:t>
                      </a:r>
                      <a:endParaRPr lang="en-US" sz="16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66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Appearance of the solid NaNO</a:t>
                      </a:r>
                      <a:r>
                        <a:rPr lang="en-US" sz="1600" kern="100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2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.</a:t>
                      </a: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 </a:t>
                      </a: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9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Appearance of the acidified FeSO</a:t>
                      </a:r>
                      <a:r>
                        <a:rPr lang="en-US" sz="1600" kern="100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4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solution.</a:t>
                      </a: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9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Mixing NaNO</a:t>
                      </a:r>
                      <a:r>
                        <a:rPr lang="en-US" sz="1600" kern="100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2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(s) with acidified FeSO</a:t>
                      </a:r>
                      <a:r>
                        <a:rPr lang="en-US" sz="1600" kern="100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4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 solution.</a:t>
                      </a: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576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Washing NO(g) with deionised water.</a:t>
                      </a:r>
                      <a:endParaRPr lang="en-US" sz="16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95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Appearance of NO(g).</a:t>
                      </a:r>
                      <a:endParaRPr lang="en-US" sz="16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5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Before and after adding NO(g) to</a:t>
                      </a: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	(1) acidified KMnO</a:t>
                      </a:r>
                      <a:r>
                        <a:rPr lang="en-US" sz="1600" kern="100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4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(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aq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).</a:t>
                      </a: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 </a:t>
                      </a: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8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 	(2) Br</a:t>
                      </a:r>
                      <a:r>
                        <a:rPr lang="en-US" sz="1600" kern="100" baseline="-250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2</a:t>
                      </a:r>
                      <a:r>
                        <a:rPr lang="en-US" sz="1600" kern="10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(aq).</a:t>
                      </a:r>
                      <a:endParaRPr lang="en-US" sz="16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18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                (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3) acidified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FeSO</a:t>
                      </a:r>
                      <a:r>
                        <a:rPr lang="en-US" sz="1600" kern="100" baseline="-25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4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(</a:t>
                      </a:r>
                      <a:r>
                        <a:rPr lang="en-US" sz="1600" kern="1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aq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).</a:t>
                      </a: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95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After </a:t>
                      </a:r>
                      <a:r>
                        <a:rPr lang="en-US" sz="1600" kern="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mixing NO(g) with air (</a:t>
                      </a: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O</a:t>
                      </a:r>
                      <a:r>
                        <a:rPr lang="en-US" sz="1600" kern="100" baseline="-25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2</a:t>
                      </a:r>
                      <a:r>
                        <a:rPr lang="en-US" sz="1600" kern="1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(g)</a:t>
                      </a:r>
                      <a:r>
                        <a:rPr lang="en-US" sz="1600" kern="1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).</a:t>
                      </a: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PMingLiU"/>
                          <a:cs typeface="Times New Roman"/>
                        </a:rPr>
                        <a:t> </a:t>
                      </a:r>
                      <a:endParaRPr lang="en-US" sz="16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6140" y="1790053"/>
            <a:ext cx="436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Record your observations in the table: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713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341034"/>
            <a:ext cx="10058400" cy="4023360"/>
          </a:xfrm>
        </p:spPr>
        <p:txBody>
          <a:bodyPr>
            <a:noAutofit/>
          </a:bodyPr>
          <a:lstStyle/>
          <a:p>
            <a:pPr lvl="0"/>
            <a:r>
              <a:rPr lang="en-US" sz="1400" dirty="0" smtClean="0">
                <a:solidFill>
                  <a:schemeClr val="tx1"/>
                </a:solidFill>
              </a:rPr>
              <a:t>1. In </a:t>
            </a:r>
            <a:r>
              <a:rPr lang="en-US" sz="1400" dirty="0">
                <a:solidFill>
                  <a:schemeClr val="tx1"/>
                </a:solidFill>
              </a:rPr>
              <a:t>the reaction between NaNO</a:t>
            </a:r>
            <a:r>
              <a:rPr lang="en-US" sz="1400" baseline="-25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(s) and FeSO</a:t>
            </a:r>
            <a:r>
              <a:rPr lang="en-US" sz="1400" baseline="-25000" dirty="0">
                <a:solidFill>
                  <a:schemeClr val="tx1"/>
                </a:solidFill>
              </a:rPr>
              <a:t>4</a:t>
            </a: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aq</a:t>
            </a:r>
            <a:r>
              <a:rPr lang="en-US" sz="1400" dirty="0">
                <a:solidFill>
                  <a:schemeClr val="tx1"/>
                </a:solidFill>
              </a:rPr>
              <a:t>)/H</a:t>
            </a:r>
            <a:r>
              <a:rPr lang="en-US" sz="1400" baseline="30000" dirty="0">
                <a:solidFill>
                  <a:schemeClr val="tx1"/>
                </a:solidFill>
              </a:rPr>
              <a:t>+</a:t>
            </a: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aq</a:t>
            </a:r>
            <a:r>
              <a:rPr lang="en-US" sz="1400" dirty="0">
                <a:solidFill>
                  <a:schemeClr val="tx1"/>
                </a:solidFill>
              </a:rPr>
              <a:t>), </a:t>
            </a:r>
          </a:p>
          <a:p>
            <a:pPr marL="566928" lvl="3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(a) which </a:t>
            </a:r>
            <a:r>
              <a:rPr lang="en-US" dirty="0">
                <a:solidFill>
                  <a:schemeClr val="tx1"/>
                </a:solidFill>
              </a:rPr>
              <a:t>one is the limiting reagent?  Given: The FeSO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 solution is prepared by dissolving 33.8 g of FeSO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·7H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O in 90 cm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of water, followed by addition of 10 cm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of concentrated </a:t>
            </a:r>
            <a:r>
              <a:rPr lang="en-US" dirty="0" err="1">
                <a:solidFill>
                  <a:schemeClr val="tx1"/>
                </a:solidFill>
              </a:rPr>
              <a:t>sulphuric</a:t>
            </a:r>
            <a:r>
              <a:rPr lang="en-US" dirty="0">
                <a:solidFill>
                  <a:schemeClr val="tx1"/>
                </a:solidFill>
              </a:rPr>
              <a:t> acid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566928" lvl="3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(b) calculate </a:t>
            </a:r>
            <a:r>
              <a:rPr lang="en-US" dirty="0">
                <a:solidFill>
                  <a:schemeClr val="tx1"/>
                </a:solidFill>
              </a:rPr>
              <a:t>the theoretical volume of NO(g) produced.  Assume the gas is produced under room temperature and pressure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566928" lvl="3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(c) which one is the </a:t>
            </a:r>
            <a:r>
              <a:rPr lang="en-US" dirty="0" err="1" smtClean="0">
                <a:solidFill>
                  <a:schemeClr val="tx1"/>
                </a:solidFill>
              </a:rPr>
              <a:t>oxidising</a:t>
            </a:r>
            <a:r>
              <a:rPr lang="en-US" dirty="0" smtClean="0">
                <a:solidFill>
                  <a:schemeClr val="tx1"/>
                </a:solidFill>
              </a:rPr>
              <a:t> reagent and which one is the reducing reagent?  Explain your answer in terms of the changes in oxidation numbers.</a:t>
            </a:r>
          </a:p>
          <a:p>
            <a:pPr marL="566928" lvl="3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(d) Write </a:t>
            </a:r>
            <a:r>
              <a:rPr lang="en-US" dirty="0">
                <a:solidFill>
                  <a:schemeClr val="tx1"/>
                </a:solidFill>
              </a:rPr>
              <a:t>down the half-equations for the oxidation and reduction occurred in the reaction between NaNO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(s) and FeSO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aq</a:t>
            </a:r>
            <a:r>
              <a:rPr lang="en-US" dirty="0">
                <a:solidFill>
                  <a:schemeClr val="tx1"/>
                </a:solidFill>
              </a:rPr>
              <a:t>)/H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aq</a:t>
            </a:r>
            <a:r>
              <a:rPr lang="en-US" dirty="0" smtClean="0">
                <a:solidFill>
                  <a:schemeClr val="tx1"/>
                </a:solidFill>
              </a:rPr>
              <a:t>).</a:t>
            </a:r>
            <a:endParaRPr lang="en-US" dirty="0">
              <a:solidFill>
                <a:schemeClr val="tx1"/>
              </a:solidFill>
            </a:endParaRPr>
          </a:p>
          <a:p>
            <a:pPr marL="566928" lvl="3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(e) What </a:t>
            </a:r>
            <a:r>
              <a:rPr lang="en-US" dirty="0">
                <a:solidFill>
                  <a:schemeClr val="tx1"/>
                </a:solidFill>
              </a:rPr>
              <a:t>is the observable change occurred in the reaction between NO(g) and FeSO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aq</a:t>
            </a:r>
            <a:r>
              <a:rPr lang="en-US" dirty="0">
                <a:solidFill>
                  <a:schemeClr val="tx1"/>
                </a:solidFill>
              </a:rPr>
              <a:t>)/H</a:t>
            </a:r>
            <a:r>
              <a:rPr lang="en-US" baseline="30000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aq</a:t>
            </a:r>
            <a:r>
              <a:rPr lang="en-US" dirty="0">
                <a:solidFill>
                  <a:schemeClr val="tx1"/>
                </a:solidFill>
              </a:rPr>
              <a:t>)?  Write a balanced equation for the reaction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sz="1400" dirty="0" smtClean="0">
                <a:solidFill>
                  <a:schemeClr val="tx1"/>
                </a:solidFill>
              </a:rPr>
              <a:t>2. What </a:t>
            </a:r>
            <a:r>
              <a:rPr lang="en-US" sz="1400" dirty="0">
                <a:solidFill>
                  <a:schemeClr val="tx1"/>
                </a:solidFill>
              </a:rPr>
              <a:t>is the observable change occurred in the reaction between NO(g) and acidified KMnO</a:t>
            </a:r>
            <a:r>
              <a:rPr lang="en-US" sz="1400" baseline="-25000" dirty="0">
                <a:solidFill>
                  <a:schemeClr val="tx1"/>
                </a:solidFill>
              </a:rPr>
              <a:t>4</a:t>
            </a: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aq</a:t>
            </a:r>
            <a:r>
              <a:rPr lang="en-US" sz="1400" dirty="0">
                <a:solidFill>
                  <a:schemeClr val="tx1"/>
                </a:solidFill>
              </a:rPr>
              <a:t>)?  Write a balanced equation for the reaction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  <a:p>
            <a:pPr lvl="0"/>
            <a:r>
              <a:rPr lang="en-US" sz="1400" dirty="0" smtClean="0">
                <a:solidFill>
                  <a:schemeClr val="tx1"/>
                </a:solidFill>
              </a:rPr>
              <a:t>3. What </a:t>
            </a:r>
            <a:r>
              <a:rPr lang="en-US" sz="1400" dirty="0">
                <a:solidFill>
                  <a:schemeClr val="tx1"/>
                </a:solidFill>
              </a:rPr>
              <a:t>is the observable change occurred in the reaction between NO(g) and Br</a:t>
            </a:r>
            <a:r>
              <a:rPr lang="en-US" sz="1400" baseline="-25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(</a:t>
            </a:r>
            <a:r>
              <a:rPr lang="en-US" sz="1400" dirty="0" err="1">
                <a:solidFill>
                  <a:schemeClr val="tx1"/>
                </a:solidFill>
              </a:rPr>
              <a:t>aq</a:t>
            </a:r>
            <a:r>
              <a:rPr lang="en-US" sz="1400" dirty="0">
                <a:solidFill>
                  <a:schemeClr val="tx1"/>
                </a:solidFill>
              </a:rPr>
              <a:t>)?  Write a balanced equation for the reaction</a:t>
            </a:r>
            <a:r>
              <a:rPr lang="en-US" sz="14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  <a:p>
            <a:pPr lvl="0"/>
            <a:r>
              <a:rPr lang="en-US" sz="1400" dirty="0" smtClean="0">
                <a:solidFill>
                  <a:schemeClr val="tx1"/>
                </a:solidFill>
              </a:rPr>
              <a:t>4. What </a:t>
            </a:r>
            <a:r>
              <a:rPr lang="en-US" sz="1400" dirty="0">
                <a:solidFill>
                  <a:schemeClr val="tx1"/>
                </a:solidFill>
              </a:rPr>
              <a:t>is the observable change occurred in the reaction between NO(g) and O</a:t>
            </a:r>
            <a:r>
              <a:rPr lang="en-US" sz="1400" baseline="-25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(g)?  Write a balanced equation for the reaction.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784389" y="1764268"/>
            <a:ext cx="4279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Answer the questions after the experiment:</a:t>
            </a:r>
          </a:p>
        </p:txBody>
      </p:sp>
    </p:spTree>
    <p:extLst>
      <p:ext uri="{BB962C8B-B14F-4D97-AF65-F5344CB8AC3E}">
        <p14:creationId xmlns:p14="http://schemas.microsoft.com/office/powerpoint/2010/main" val="160514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7500" b="1" i="1" dirty="0" smtClean="0"/>
              <a:t>Making of </a:t>
            </a:r>
            <a:br>
              <a:rPr lang="en-US" altLang="zh-TW" sz="7500" b="1" i="1" dirty="0" smtClean="0"/>
            </a:br>
            <a:r>
              <a:rPr lang="en-US" altLang="zh-TW" sz="7500" b="1" i="1" dirty="0" smtClean="0"/>
              <a:t>Silver Nanoparticles</a:t>
            </a:r>
            <a:endParaRPr lang="en-US" sz="7500" b="1" i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6895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000" b="1" u="sng" dirty="0">
                <a:solidFill>
                  <a:schemeClr val="tx1"/>
                </a:solidFill>
              </a:rPr>
              <a:t>Curriculum </a:t>
            </a:r>
            <a:r>
              <a:rPr lang="en-US" sz="3000" b="1" u="sng" dirty="0" smtClean="0">
                <a:solidFill>
                  <a:schemeClr val="tx1"/>
                </a:solidFill>
              </a:rPr>
              <a:t>Link</a:t>
            </a:r>
            <a:endParaRPr lang="en-US" sz="3000" u="sng" dirty="0">
              <a:solidFill>
                <a:schemeClr val="tx1"/>
              </a:solidFill>
            </a:endParaRPr>
          </a:p>
          <a:p>
            <a:pPr algn="ctr"/>
            <a:r>
              <a:rPr lang="en-US" sz="3000" dirty="0">
                <a:solidFill>
                  <a:schemeClr val="tx1"/>
                </a:solidFill>
              </a:rPr>
              <a:t>Topic </a:t>
            </a:r>
            <a:r>
              <a:rPr lang="en-US" sz="3000" dirty="0" smtClean="0">
                <a:solidFill>
                  <a:schemeClr val="tx1"/>
                </a:solidFill>
              </a:rPr>
              <a:t>XIV</a:t>
            </a:r>
            <a:r>
              <a:rPr lang="en-US" sz="3000" dirty="0">
                <a:solidFill>
                  <a:schemeClr val="tx1"/>
                </a:solidFill>
              </a:rPr>
              <a:t>	 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 Materials </a:t>
            </a:r>
            <a:r>
              <a:rPr lang="en-US" sz="3000" dirty="0">
                <a:solidFill>
                  <a:schemeClr val="tx1"/>
                </a:solidFill>
              </a:rPr>
              <a:t>Chemistry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866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Background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Nanomaterials </a:t>
            </a:r>
            <a:r>
              <a:rPr lang="en-US" sz="2400" dirty="0"/>
              <a:t>are organic or inorganic materials that have </a:t>
            </a:r>
            <a:r>
              <a:rPr lang="en-US" sz="2400" dirty="0">
                <a:solidFill>
                  <a:srgbClr val="FF0000"/>
                </a:solidFill>
              </a:rPr>
              <a:t>particle sizes below 100 </a:t>
            </a:r>
            <a:r>
              <a:rPr lang="en-US" sz="2400" dirty="0" smtClean="0">
                <a:solidFill>
                  <a:srgbClr val="FF0000"/>
                </a:solidFill>
              </a:rPr>
              <a:t>nm</a:t>
            </a:r>
            <a:r>
              <a:rPr lang="en-US" sz="2400" dirty="0" smtClean="0"/>
              <a:t>, they </a:t>
            </a:r>
            <a:r>
              <a:rPr lang="en-US" sz="2400" dirty="0"/>
              <a:t>have properties that are very different from those of the bulk materials.  </a:t>
            </a:r>
            <a:endParaRPr lang="en-US" sz="2400" dirty="0" smtClean="0"/>
          </a:p>
          <a:p>
            <a:r>
              <a:rPr lang="en-US" sz="2400" dirty="0" smtClean="0"/>
              <a:t>For </a:t>
            </a:r>
            <a:r>
              <a:rPr lang="en-US" sz="2400" dirty="0"/>
              <a:t>example, silver is a metal.  It has a silvery and metallic appearance.   </a:t>
            </a:r>
            <a:r>
              <a:rPr lang="en-US" sz="2400" dirty="0" smtClean="0"/>
              <a:t>               When </a:t>
            </a:r>
            <a:r>
              <a:rPr lang="en-US" sz="2400" dirty="0"/>
              <a:t>dispersed in water, </a:t>
            </a:r>
            <a:r>
              <a:rPr lang="en-US" sz="2400" dirty="0">
                <a:solidFill>
                  <a:srgbClr val="FF0000"/>
                </a:solidFill>
              </a:rPr>
              <a:t>very fine powder of </a:t>
            </a:r>
            <a:r>
              <a:rPr lang="en-US" sz="2400" dirty="0" smtClean="0">
                <a:solidFill>
                  <a:srgbClr val="FF0000"/>
                </a:solidFill>
              </a:rPr>
              <a:t>                                                                    silver </a:t>
            </a:r>
            <a:r>
              <a:rPr lang="en-US" sz="2400" dirty="0"/>
              <a:t>material looks </a:t>
            </a:r>
            <a:r>
              <a:rPr lang="en-US" sz="2400" dirty="0" smtClean="0">
                <a:solidFill>
                  <a:srgbClr val="FF0000"/>
                </a:solidFill>
              </a:rPr>
              <a:t>grey</a:t>
            </a:r>
            <a:r>
              <a:rPr lang="en-US" sz="2400" dirty="0" smtClean="0"/>
              <a:t> (‘D’ in the figure).                                                                                                          But </a:t>
            </a:r>
            <a:r>
              <a:rPr lang="en-US" sz="2400" dirty="0"/>
              <a:t>the </a:t>
            </a:r>
            <a:r>
              <a:rPr lang="en-US" sz="2400" dirty="0" err="1"/>
              <a:t>colour</a:t>
            </a:r>
            <a:r>
              <a:rPr lang="en-US" sz="2400" dirty="0"/>
              <a:t> of </a:t>
            </a:r>
            <a:r>
              <a:rPr lang="en-US" sz="2400" dirty="0">
                <a:solidFill>
                  <a:srgbClr val="FF0000"/>
                </a:solidFill>
              </a:rPr>
              <a:t>silver nanoparticle </a:t>
            </a:r>
            <a:r>
              <a:rPr lang="en-US" sz="2400" dirty="0"/>
              <a:t>is yellow </a:t>
            </a:r>
            <a:r>
              <a:rPr lang="en-US" sz="2400" dirty="0" smtClean="0"/>
              <a:t>                                                                                          or </a:t>
            </a:r>
            <a:r>
              <a:rPr lang="en-US" sz="2400" dirty="0">
                <a:solidFill>
                  <a:srgbClr val="FF0000"/>
                </a:solidFill>
              </a:rPr>
              <a:t>bright </a:t>
            </a:r>
            <a:r>
              <a:rPr lang="en-US" sz="2400" dirty="0" smtClean="0">
                <a:solidFill>
                  <a:srgbClr val="FF0000"/>
                </a:solidFill>
              </a:rPr>
              <a:t>yellow </a:t>
            </a:r>
            <a:r>
              <a:rPr lang="en-US" sz="2400" dirty="0" smtClean="0"/>
              <a:t>(‘A’ in the figure).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06" y="3402472"/>
            <a:ext cx="4132648" cy="274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3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Making of </a:t>
            </a:r>
            <a:r>
              <a:rPr lang="en-US" altLang="zh-TW" b="1" dirty="0" smtClean="0"/>
              <a:t>Silver </a:t>
            </a:r>
            <a:r>
              <a:rPr lang="en-US" altLang="zh-TW" b="1" dirty="0"/>
              <a:t>Nanoparticles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332472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odium </a:t>
            </a:r>
            <a:r>
              <a:rPr lang="en-US" dirty="0"/>
              <a:t>borohydride acts as a </a:t>
            </a:r>
            <a:r>
              <a:rPr lang="en-US" dirty="0">
                <a:solidFill>
                  <a:srgbClr val="FF0000"/>
                </a:solidFill>
              </a:rPr>
              <a:t>reducing agent </a:t>
            </a:r>
            <a:r>
              <a:rPr lang="en-US" dirty="0"/>
              <a:t>to reduce the Ag</a:t>
            </a:r>
            <a:r>
              <a:rPr lang="en-US" baseline="30000" dirty="0"/>
              <a:t>+</a:t>
            </a:r>
            <a:r>
              <a:rPr lang="en-US" dirty="0"/>
              <a:t> ions into silver metal. </a:t>
            </a:r>
            <a:endParaRPr lang="en-US" dirty="0" smtClean="0"/>
          </a:p>
          <a:p>
            <a:r>
              <a:rPr lang="en-US" dirty="0"/>
              <a:t>Silver nanoparticles are </a:t>
            </a:r>
            <a:r>
              <a:rPr lang="en-US" dirty="0" smtClean="0"/>
              <a:t>formed, and then </a:t>
            </a:r>
            <a:r>
              <a:rPr lang="en-US" dirty="0" err="1" smtClean="0">
                <a:solidFill>
                  <a:srgbClr val="FF0000"/>
                </a:solidFill>
              </a:rPr>
              <a:t>stabilised</a:t>
            </a:r>
            <a:r>
              <a:rPr lang="en-US" dirty="0" smtClean="0"/>
              <a:t> </a:t>
            </a:r>
            <a:r>
              <a:rPr lang="en-US" dirty="0"/>
              <a:t>by sodium </a:t>
            </a:r>
            <a:r>
              <a:rPr lang="en-US" dirty="0" smtClean="0"/>
              <a:t>borohydride, further </a:t>
            </a:r>
            <a:r>
              <a:rPr lang="en-US" dirty="0"/>
              <a:t>growing to particles with bulk size is </a:t>
            </a:r>
            <a:r>
              <a:rPr lang="en-US" dirty="0" smtClean="0"/>
              <a:t>suppressed </a:t>
            </a:r>
            <a:r>
              <a:rPr lang="en-US" altLang="zh-TW" dirty="0" smtClean="0"/>
              <a:t>(</a:t>
            </a:r>
            <a:r>
              <a:rPr lang="en-US" altLang="zh-TW" dirty="0"/>
              <a:t>∵</a:t>
            </a:r>
            <a:r>
              <a:rPr lang="en-US" dirty="0" smtClean="0"/>
              <a:t>repulsive </a:t>
            </a:r>
            <a:r>
              <a:rPr lang="en-US" dirty="0"/>
              <a:t>electrostatic forces</a:t>
            </a:r>
            <a:r>
              <a:rPr lang="en-US" altLang="zh-TW" dirty="0" smtClean="0"/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934528"/>
              </p:ext>
            </p:extLst>
          </p:nvPr>
        </p:nvGraphicFramePr>
        <p:xfrm>
          <a:off x="3338868" y="3041698"/>
          <a:ext cx="5384888" cy="2950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CS ChemDraw Drawing" r:id="rId3" imgW="5461603" imgH="2992863" progId="ChemDraw.Document.6.0">
                  <p:embed/>
                </p:oleObj>
              </mc:Choice>
              <mc:Fallback>
                <p:oleObj name="CS ChemDraw Drawing" r:id="rId3" imgW="5461603" imgH="299286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8868" y="3041698"/>
                        <a:ext cx="5384888" cy="2950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54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Different stages of aggregation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5933" y="1830993"/>
            <a:ext cx="1010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By </a:t>
            </a:r>
            <a:r>
              <a:rPr lang="en-US" sz="2000" dirty="0" smtClean="0">
                <a:solidFill>
                  <a:srgbClr val="FF0000"/>
                </a:solidFill>
              </a:rPr>
              <a:t>changing </a:t>
            </a:r>
            <a:r>
              <a:rPr lang="en-US" sz="2000" dirty="0" smtClean="0"/>
              <a:t>the size, shape, composition and </a:t>
            </a:r>
            <a:r>
              <a:rPr lang="en-US" sz="2000" dirty="0" smtClean="0">
                <a:solidFill>
                  <a:srgbClr val="FF0000"/>
                </a:solidFill>
              </a:rPr>
              <a:t>the level of aggregation </a:t>
            </a:r>
            <a:r>
              <a:rPr lang="en-US" sz="2000" dirty="0" smtClean="0"/>
              <a:t>of the nanoparticles, the </a:t>
            </a:r>
            <a:r>
              <a:rPr lang="en-US" sz="2000" dirty="0">
                <a:solidFill>
                  <a:srgbClr val="FF0000"/>
                </a:solidFill>
              </a:rPr>
              <a:t>light absorbing and scattering properties</a:t>
            </a:r>
            <a:r>
              <a:rPr lang="en-US" sz="2000" dirty="0"/>
              <a:t>, and so the </a:t>
            </a:r>
            <a:r>
              <a:rPr lang="en-US" sz="2000" dirty="0">
                <a:solidFill>
                  <a:srgbClr val="FF0000"/>
                </a:solidFill>
              </a:rPr>
              <a:t>perceived </a:t>
            </a:r>
            <a:r>
              <a:rPr lang="en-US" sz="2000" dirty="0" err="1">
                <a:solidFill>
                  <a:srgbClr val="FF0000"/>
                </a:solidFill>
              </a:rPr>
              <a:t>colour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can be tuned accordingly.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92" y="2593361"/>
            <a:ext cx="4132648" cy="274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695404" y="5158552"/>
            <a:ext cx="7286796" cy="9865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449" y="5420998"/>
            <a:ext cx="761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Increasing the level of aggregation of silver nanoparticles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88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Tasks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To </a:t>
            </a:r>
            <a:r>
              <a:rPr lang="en-US" sz="2400" dirty="0" err="1">
                <a:solidFill>
                  <a:schemeClr val="tx1"/>
                </a:solidFill>
              </a:rPr>
              <a:t>synthesise</a:t>
            </a:r>
            <a:r>
              <a:rPr lang="en-US" sz="2400" dirty="0">
                <a:solidFill>
                  <a:schemeClr val="tx1"/>
                </a:solidFill>
              </a:rPr>
              <a:t> silver nanoparticles from silver nitrate solution and sodium borohydride </a:t>
            </a:r>
            <a:r>
              <a:rPr lang="en-US" sz="2400" dirty="0" smtClean="0">
                <a:solidFill>
                  <a:schemeClr val="tx1"/>
                </a:solidFill>
              </a:rPr>
              <a:t>solution.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observe the </a:t>
            </a:r>
            <a:r>
              <a:rPr lang="en-US" sz="2400" dirty="0" err="1" smtClean="0">
                <a:solidFill>
                  <a:schemeClr val="tx1"/>
                </a:solidFill>
              </a:rPr>
              <a:t>colour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of the solution of the silver nanoparticles.  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study the aggregation of the silver nanoparticles in the solution prepared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0.0010 M AgNO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aq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201168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0.0020 </a:t>
            </a:r>
            <a:r>
              <a:rPr lang="en-US" sz="2400" dirty="0" smtClean="0">
                <a:solidFill>
                  <a:schemeClr val="tx1"/>
                </a:solidFill>
              </a:rPr>
              <a:t>M NaBH</a:t>
            </a:r>
            <a:r>
              <a:rPr lang="en-US" sz="2400" baseline="-25000" dirty="0" smtClean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aq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Saturated </a:t>
            </a:r>
            <a:r>
              <a:rPr lang="en-US" sz="2400" dirty="0" err="1" smtClean="0">
                <a:solidFill>
                  <a:schemeClr val="tx1"/>
                </a:solidFill>
              </a:rPr>
              <a:t>NaCl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err="1" smtClean="0">
                <a:solidFill>
                  <a:schemeClr val="tx1"/>
                </a:solidFill>
              </a:rPr>
              <a:t>aq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r>
              <a:rPr lang="en-US" sz="2400" dirty="0"/>
              <a:t>	</a:t>
            </a:r>
          </a:p>
        </p:txBody>
      </p:sp>
      <p:pic>
        <p:nvPicPr>
          <p:cNvPr id="27650" name="Picture 2" descr="C:\Users\lai\Google Drive\Raymond Workshop 2017-05-02\Photo\edit\IMG_01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r="26981"/>
          <a:stretch/>
        </p:blipFill>
        <p:spPr bwMode="auto">
          <a:xfrm>
            <a:off x="8850995" y="3288909"/>
            <a:ext cx="2231549" cy="251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lai\Google Drive\Raymond Workshop 2017-05-02\Photo\edit\IMG_73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4" r="27785" b="5743"/>
          <a:stretch/>
        </p:blipFill>
        <p:spPr bwMode="auto">
          <a:xfrm>
            <a:off x="4412344" y="3288908"/>
            <a:ext cx="2119085" cy="251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lai\Google Drive\Raymond Workshop 2017-05-02\Photo\edit\IMG_734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0" r="26246"/>
          <a:stretch/>
        </p:blipFill>
        <p:spPr bwMode="auto">
          <a:xfrm>
            <a:off x="6598415" y="3288909"/>
            <a:ext cx="2062060" cy="251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87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A: Synthesis of Silver Nanoparticles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5516585" cy="4023360"/>
          </a:xfrm>
        </p:spPr>
        <p:txBody>
          <a:bodyPr/>
          <a:lstStyle/>
          <a:p>
            <a:pPr marL="201168" lvl="1" indent="0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1.	Use </a:t>
            </a:r>
            <a:r>
              <a:rPr lang="en-US" sz="2200" dirty="0">
                <a:solidFill>
                  <a:schemeClr val="tx1"/>
                </a:solidFill>
              </a:rPr>
              <a:t>a measuring cylinder to </a:t>
            </a:r>
            <a:r>
              <a:rPr lang="en-US" sz="2200" dirty="0" smtClean="0">
                <a:solidFill>
                  <a:schemeClr val="tx1"/>
                </a:solidFill>
              </a:rPr>
              <a:t>	measure 30 </a:t>
            </a:r>
            <a:r>
              <a:rPr lang="en-US" sz="2200" dirty="0">
                <a:solidFill>
                  <a:schemeClr val="tx1"/>
                </a:solidFill>
              </a:rPr>
              <a:t>cm</a:t>
            </a:r>
            <a:r>
              <a:rPr lang="en-US" sz="2200" baseline="30000" dirty="0">
                <a:solidFill>
                  <a:schemeClr val="tx1"/>
                </a:solidFill>
              </a:rPr>
              <a:t>3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of 0.0020 M </a:t>
            </a:r>
            <a:r>
              <a:rPr lang="en-US" sz="2200" b="1" dirty="0" smtClean="0">
                <a:solidFill>
                  <a:schemeClr val="tx1"/>
                </a:solidFill>
              </a:rPr>
              <a:t>sodium 	borohydride </a:t>
            </a:r>
            <a:r>
              <a:rPr lang="en-US" sz="2200" b="1" dirty="0">
                <a:solidFill>
                  <a:schemeClr val="tx1"/>
                </a:solidFill>
              </a:rPr>
              <a:t>solution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smtClean="0">
                <a:solidFill>
                  <a:schemeClr val="tx1"/>
                </a:solidFill>
              </a:rPr>
              <a:t>and pour </a:t>
            </a:r>
            <a:r>
              <a:rPr lang="en-US" sz="2200" dirty="0">
                <a:solidFill>
                  <a:schemeClr val="tx1"/>
                </a:solidFill>
              </a:rPr>
              <a:t>the </a:t>
            </a:r>
            <a:r>
              <a:rPr lang="en-US" sz="2200" dirty="0" smtClean="0">
                <a:solidFill>
                  <a:schemeClr val="tx1"/>
                </a:solidFill>
              </a:rPr>
              <a:t>	solution </a:t>
            </a:r>
            <a:r>
              <a:rPr lang="en-US" sz="2200" dirty="0">
                <a:solidFill>
                  <a:schemeClr val="tx1"/>
                </a:solidFill>
              </a:rPr>
              <a:t>into a </a:t>
            </a:r>
            <a:r>
              <a:rPr lang="en-US" sz="2200" b="1" dirty="0" smtClean="0">
                <a:solidFill>
                  <a:schemeClr val="tx1"/>
                </a:solidFill>
              </a:rPr>
              <a:t>100 cm</a:t>
            </a:r>
            <a:r>
              <a:rPr lang="en-US" sz="2200" b="1" baseline="30000" dirty="0" smtClean="0">
                <a:solidFill>
                  <a:schemeClr val="tx1"/>
                </a:solidFill>
              </a:rPr>
              <a:t>3</a:t>
            </a:r>
            <a:r>
              <a:rPr lang="en-US" sz="2200" b="1" dirty="0" smtClean="0">
                <a:solidFill>
                  <a:schemeClr val="tx1"/>
                </a:solidFill>
              </a:rPr>
              <a:t> beaker</a:t>
            </a:r>
            <a:r>
              <a:rPr lang="en-US" sz="2200" b="1" dirty="0">
                <a:solidFill>
                  <a:schemeClr val="tx1"/>
                </a:solidFill>
              </a:rPr>
              <a:t>. </a:t>
            </a:r>
            <a:endParaRPr lang="en-US" sz="2200" b="1" dirty="0" smtClean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544068" lvl="1" indent="-3429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544068" lvl="1" indent="-342900">
              <a:buFont typeface="+mj-lt"/>
              <a:buAutoNum type="arabicPeriod"/>
            </a:pPr>
            <a:endParaRPr lang="en-US" dirty="0" smtClean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.	Place </a:t>
            </a:r>
            <a:r>
              <a:rPr lang="en-US" sz="2200" dirty="0">
                <a:solidFill>
                  <a:schemeClr val="tx1"/>
                </a:solidFill>
              </a:rPr>
              <a:t>the beaker into an ice </a:t>
            </a:r>
            <a:r>
              <a:rPr lang="en-US" sz="2200" dirty="0" smtClean="0">
                <a:solidFill>
                  <a:schemeClr val="tx1"/>
                </a:solidFill>
              </a:rPr>
              <a:t>bath. Cool 	the solution </a:t>
            </a:r>
            <a:r>
              <a:rPr lang="en-US" sz="2200" dirty="0">
                <a:solidFill>
                  <a:schemeClr val="tx1"/>
                </a:solidFill>
              </a:rPr>
              <a:t>in the ice </a:t>
            </a:r>
            <a:r>
              <a:rPr lang="en-US" sz="2200" dirty="0" smtClean="0">
                <a:solidFill>
                  <a:schemeClr val="tx1"/>
                </a:solidFill>
              </a:rPr>
              <a:t>bath </a:t>
            </a:r>
            <a:r>
              <a:rPr lang="en-US" sz="2200" dirty="0">
                <a:solidFill>
                  <a:schemeClr val="tx1"/>
                </a:solidFill>
              </a:rPr>
              <a:t>for about </a:t>
            </a:r>
            <a:r>
              <a:rPr lang="en-US" sz="2200" dirty="0" smtClean="0">
                <a:solidFill>
                  <a:schemeClr val="tx1"/>
                </a:solidFill>
              </a:rPr>
              <a:t>	5-10 minutes</a:t>
            </a:r>
            <a:r>
              <a:rPr lang="en-US" sz="2200" dirty="0"/>
              <a:t>.</a:t>
            </a:r>
          </a:p>
          <a:p>
            <a:pPr marL="544068" lvl="1" indent="-342900">
              <a:buFont typeface="+mj-lt"/>
              <a:buAutoNum type="arabicPeriod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123" name="Picture 3" descr="C:\Users\lai\Google Drive\Raymond Workshop 2017-05-02\Photo\nano\vs170607-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3" r="23632" b="16787"/>
          <a:stretch/>
        </p:blipFill>
        <p:spPr bwMode="auto">
          <a:xfrm>
            <a:off x="7539938" y="1869691"/>
            <a:ext cx="1847267" cy="204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ai\Google Drive\Raymond Workshop 2017-05-02\Photo\nano\vs170607-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533" y="4208697"/>
            <a:ext cx="2808076" cy="157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4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1" i="1" dirty="0"/>
              <a:t>Preparation of Nitrogen Monoxide and </a:t>
            </a:r>
            <a:r>
              <a:rPr lang="en-US" sz="7200" b="1" i="1" dirty="0" smtClean="0"/>
              <a:t>Study </a:t>
            </a:r>
            <a:r>
              <a:rPr lang="en-US" sz="7200" b="1" i="1" dirty="0"/>
              <a:t>of Its Chemical Properties </a:t>
            </a:r>
            <a:r>
              <a:rPr lang="en-US" sz="7200" i="1" dirty="0"/>
              <a:t>(microscale experiment)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5737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3200" b="1" u="sng" dirty="0">
                <a:solidFill>
                  <a:schemeClr val="tx1"/>
                </a:solidFill>
              </a:rPr>
              <a:t>Curriculum </a:t>
            </a:r>
            <a:r>
              <a:rPr lang="en-US" sz="3200" b="1" u="sng" dirty="0" smtClean="0">
                <a:solidFill>
                  <a:schemeClr val="tx1"/>
                </a:solidFill>
              </a:rPr>
              <a:t>Link</a:t>
            </a:r>
            <a:endParaRPr lang="en-US" sz="3200" b="1" u="sng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Topic VII	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Redox </a:t>
            </a:r>
            <a:r>
              <a:rPr lang="en-US" sz="3200" dirty="0">
                <a:solidFill>
                  <a:schemeClr val="tx1"/>
                </a:solidFill>
              </a:rPr>
              <a:t>Reactions, Chemical Cells and Electrolysis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540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A: Synthesis of Silver Nanoparticles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347908" cy="4023360"/>
          </a:xfrm>
        </p:spPr>
        <p:txBody>
          <a:bodyPr/>
          <a:lstStyle/>
          <a:p>
            <a:pPr marL="0" lvl="0" indent="0">
              <a:buNone/>
            </a:pPr>
            <a:r>
              <a:rPr lang="en-US" sz="2200" dirty="0" smtClean="0"/>
              <a:t>3.</a:t>
            </a:r>
            <a:r>
              <a:rPr lang="en-US" sz="2200" dirty="0" smtClean="0">
                <a:solidFill>
                  <a:schemeClr val="tx1"/>
                </a:solidFill>
              </a:rPr>
              <a:t>	Use </a:t>
            </a:r>
            <a:r>
              <a:rPr lang="en-US" sz="2200" dirty="0">
                <a:solidFill>
                  <a:schemeClr val="tx1"/>
                </a:solidFill>
              </a:rPr>
              <a:t>a clean </a:t>
            </a:r>
            <a:r>
              <a:rPr lang="en-US" sz="2200" dirty="0" smtClean="0">
                <a:solidFill>
                  <a:schemeClr val="tx1"/>
                </a:solidFill>
              </a:rPr>
              <a:t>measuring cylinder </a:t>
            </a:r>
            <a:r>
              <a:rPr lang="en-US" sz="2200" dirty="0">
                <a:solidFill>
                  <a:schemeClr val="tx1"/>
                </a:solidFill>
              </a:rPr>
              <a:t>to </a:t>
            </a:r>
            <a:r>
              <a:rPr lang="en-US" sz="2200" dirty="0" smtClean="0">
                <a:solidFill>
                  <a:schemeClr val="tx1"/>
                </a:solidFill>
              </a:rPr>
              <a:t>	measure </a:t>
            </a:r>
            <a:r>
              <a:rPr lang="en-US" sz="2200" dirty="0">
                <a:solidFill>
                  <a:schemeClr val="tx1"/>
                </a:solidFill>
              </a:rPr>
              <a:t>10 </a:t>
            </a:r>
            <a:r>
              <a:rPr lang="en-US" sz="2200" dirty="0" smtClean="0">
                <a:solidFill>
                  <a:schemeClr val="tx1"/>
                </a:solidFill>
              </a:rPr>
              <a:t>cm</a:t>
            </a:r>
            <a:r>
              <a:rPr lang="en-US" sz="2200" baseline="30000" dirty="0" smtClean="0">
                <a:solidFill>
                  <a:schemeClr val="tx1"/>
                </a:solidFill>
              </a:rPr>
              <a:t>3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of 0.0010 </a:t>
            </a:r>
            <a:r>
              <a:rPr lang="en-US" sz="2200" dirty="0" smtClean="0">
                <a:solidFill>
                  <a:schemeClr val="tx1"/>
                </a:solidFill>
              </a:rPr>
              <a:t>M </a:t>
            </a:r>
            <a:r>
              <a:rPr lang="en-US" sz="2200" b="1" dirty="0" smtClean="0">
                <a:solidFill>
                  <a:schemeClr val="tx1"/>
                </a:solidFill>
              </a:rPr>
              <a:t>AgNO</a:t>
            </a:r>
            <a:r>
              <a:rPr lang="en-US" sz="2200" b="1" baseline="-25000" dirty="0" smtClean="0">
                <a:solidFill>
                  <a:schemeClr val="tx1"/>
                </a:solidFill>
              </a:rPr>
              <a:t>3</a:t>
            </a:r>
            <a:r>
              <a:rPr lang="en-US" sz="2200" b="1" dirty="0" smtClean="0">
                <a:solidFill>
                  <a:schemeClr val="tx1"/>
                </a:solidFill>
              </a:rPr>
              <a:t> 	solution </a:t>
            </a:r>
            <a:r>
              <a:rPr lang="en-US" sz="2200" dirty="0">
                <a:solidFill>
                  <a:schemeClr val="tx1"/>
                </a:solidFill>
              </a:rPr>
              <a:t>and </a:t>
            </a:r>
            <a:r>
              <a:rPr lang="en-US" sz="2200" dirty="0" smtClean="0">
                <a:solidFill>
                  <a:schemeClr val="tx1"/>
                </a:solidFill>
              </a:rPr>
              <a:t>transfer </a:t>
            </a:r>
            <a:r>
              <a:rPr lang="en-US" sz="2200" dirty="0">
                <a:solidFill>
                  <a:schemeClr val="tx1"/>
                </a:solidFill>
              </a:rPr>
              <a:t>the </a:t>
            </a:r>
            <a:r>
              <a:rPr lang="en-US" sz="2200" dirty="0" smtClean="0">
                <a:solidFill>
                  <a:schemeClr val="tx1"/>
                </a:solidFill>
              </a:rPr>
              <a:t>solution into 	a </a:t>
            </a:r>
            <a:r>
              <a:rPr lang="en-US" sz="2200" b="1" dirty="0">
                <a:solidFill>
                  <a:schemeClr val="tx1"/>
                </a:solidFill>
              </a:rPr>
              <a:t>burette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endParaRPr lang="en-US" sz="2200" dirty="0" smtClean="0"/>
          </a:p>
          <a:p>
            <a:pPr marL="0" lvl="0" indent="0">
              <a:buNone/>
            </a:pPr>
            <a:endParaRPr lang="en-US" sz="2200" dirty="0"/>
          </a:p>
          <a:p>
            <a:pPr lvl="0"/>
            <a:r>
              <a:rPr lang="en-US" sz="2200" dirty="0" smtClean="0">
                <a:solidFill>
                  <a:schemeClr val="tx1"/>
                </a:solidFill>
              </a:rPr>
              <a:t>4.	Stir </a:t>
            </a:r>
            <a:r>
              <a:rPr lang="en-US" sz="2200" dirty="0">
                <a:solidFill>
                  <a:schemeClr val="tx1"/>
                </a:solidFill>
              </a:rPr>
              <a:t>the </a:t>
            </a:r>
            <a:r>
              <a:rPr lang="en-US" sz="2200" b="1" dirty="0">
                <a:solidFill>
                  <a:schemeClr val="tx1"/>
                </a:solidFill>
              </a:rPr>
              <a:t>NaBH</a:t>
            </a:r>
            <a:r>
              <a:rPr lang="en-US" sz="2200" b="1" baseline="-25000" dirty="0">
                <a:solidFill>
                  <a:schemeClr val="tx1"/>
                </a:solidFill>
              </a:rPr>
              <a:t>4</a:t>
            </a:r>
            <a:r>
              <a:rPr lang="en-US" sz="2200" b="1" dirty="0">
                <a:solidFill>
                  <a:schemeClr val="tx1"/>
                </a:solidFill>
              </a:rPr>
              <a:t> solution </a:t>
            </a:r>
            <a:r>
              <a:rPr lang="en-US" sz="2200" b="1" dirty="0" smtClean="0">
                <a:solidFill>
                  <a:schemeClr val="tx1"/>
                </a:solidFill>
              </a:rPr>
              <a:t>	in the </a:t>
            </a:r>
            <a:r>
              <a:rPr lang="en-US" sz="2200" b="1" dirty="0">
                <a:solidFill>
                  <a:schemeClr val="tx1"/>
                </a:solidFill>
              </a:rPr>
              <a:t>beaker </a:t>
            </a:r>
            <a:r>
              <a:rPr lang="en-US" sz="2200" b="1" dirty="0" smtClean="0">
                <a:solidFill>
                  <a:schemeClr val="tx1"/>
                </a:solidFill>
              </a:rPr>
              <a:t>	</a:t>
            </a:r>
            <a:r>
              <a:rPr lang="en-US" sz="2200" dirty="0" smtClean="0">
                <a:solidFill>
                  <a:schemeClr val="tx1"/>
                </a:solidFill>
              </a:rPr>
              <a:t>with </a:t>
            </a:r>
            <a:r>
              <a:rPr lang="en-US" sz="2200" dirty="0">
                <a:solidFill>
                  <a:schemeClr val="tx1"/>
                </a:solidFill>
              </a:rPr>
              <a:t>a </a:t>
            </a:r>
            <a:r>
              <a:rPr lang="en-US" sz="2200" dirty="0" smtClean="0">
                <a:solidFill>
                  <a:schemeClr val="tx1"/>
                </a:solidFill>
              </a:rPr>
              <a:t>magnetic </a:t>
            </a:r>
            <a:r>
              <a:rPr lang="en-US" sz="2200" dirty="0">
                <a:solidFill>
                  <a:schemeClr val="tx1"/>
                </a:solidFill>
              </a:rPr>
              <a:t>stirrer bar or </a:t>
            </a:r>
            <a:r>
              <a:rPr lang="en-US" sz="2200" dirty="0" smtClean="0">
                <a:solidFill>
                  <a:schemeClr val="tx1"/>
                </a:solidFill>
              </a:rPr>
              <a:t>a glass 	rod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  <p:pic>
        <p:nvPicPr>
          <p:cNvPr id="6146" name="Picture 2" descr="C:\Users\lai\Google Drive\Raymond Workshop 2017-05-02\Photo\nano\vs170607-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7" r="22253"/>
          <a:stretch/>
        </p:blipFill>
        <p:spPr bwMode="auto">
          <a:xfrm>
            <a:off x="7761793" y="1827529"/>
            <a:ext cx="1508761" cy="227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i\Google Drive\Raymond Workshop 2017-05-02\Photo\nano\vs170607-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69" y="4365804"/>
            <a:ext cx="2741326" cy="154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3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A: Synthesis of Silver Nanoparticles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534339" cy="402336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5.	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b="1" dirty="0">
                <a:solidFill>
                  <a:schemeClr val="tx1"/>
                </a:solidFill>
              </a:rPr>
              <a:t>beaker containing NaBH</a:t>
            </a:r>
            <a:r>
              <a:rPr lang="en-US" b="1" baseline="-25000" dirty="0">
                <a:solidFill>
                  <a:schemeClr val="tx1"/>
                </a:solidFill>
              </a:rPr>
              <a:t>4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chemeClr val="tx1"/>
                </a:solidFill>
              </a:rPr>
              <a:t>solution 	still </a:t>
            </a:r>
            <a:r>
              <a:rPr lang="en-US" dirty="0">
                <a:solidFill>
                  <a:schemeClr val="tx1"/>
                </a:solidFill>
              </a:rPr>
              <a:t>in the ice bath, </a:t>
            </a:r>
            <a:r>
              <a:rPr lang="en-US" b="1" dirty="0">
                <a:solidFill>
                  <a:schemeClr val="tx1"/>
                </a:solidFill>
              </a:rPr>
              <a:t>add the </a:t>
            </a:r>
            <a:r>
              <a:rPr lang="en-US" b="1" dirty="0" smtClean="0">
                <a:solidFill>
                  <a:schemeClr val="tx1"/>
                </a:solidFill>
              </a:rPr>
              <a:t>AgNO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solution </a:t>
            </a:r>
            <a:r>
              <a:rPr lang="en-US" b="1" dirty="0" smtClean="0">
                <a:solidFill>
                  <a:schemeClr val="tx1"/>
                </a:solidFill>
              </a:rPr>
              <a:t>	dropwise </a:t>
            </a:r>
            <a:r>
              <a:rPr lang="en-US" b="1" dirty="0">
                <a:solidFill>
                  <a:schemeClr val="tx1"/>
                </a:solidFill>
              </a:rPr>
              <a:t>from the </a:t>
            </a:r>
            <a:r>
              <a:rPr lang="en-US" b="1" dirty="0" smtClean="0">
                <a:solidFill>
                  <a:schemeClr val="tx1"/>
                </a:solidFill>
              </a:rPr>
              <a:t>burette </a:t>
            </a:r>
            <a:r>
              <a:rPr lang="en-US" dirty="0">
                <a:solidFill>
                  <a:schemeClr val="tx1"/>
                </a:solidFill>
              </a:rPr>
              <a:t>to the NaBH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	solution </a:t>
            </a:r>
            <a:r>
              <a:rPr lang="en-US" dirty="0">
                <a:solidFill>
                  <a:schemeClr val="tx1"/>
                </a:solidFill>
              </a:rPr>
              <a:t>in the </a:t>
            </a:r>
            <a:r>
              <a:rPr lang="en-US" dirty="0" smtClean="0">
                <a:solidFill>
                  <a:schemeClr val="tx1"/>
                </a:solidFill>
              </a:rPr>
              <a:t>beaker </a:t>
            </a:r>
            <a:r>
              <a:rPr lang="en-US" dirty="0">
                <a:solidFill>
                  <a:schemeClr val="tx1"/>
                </a:solidFill>
              </a:rPr>
              <a:t>with continuous </a:t>
            </a:r>
            <a:r>
              <a:rPr lang="en-US" dirty="0" smtClean="0">
                <a:solidFill>
                  <a:schemeClr val="tx1"/>
                </a:solidFill>
              </a:rPr>
              <a:t>	stirring</a:t>
            </a:r>
            <a:r>
              <a:rPr lang="en-US" dirty="0">
                <a:solidFill>
                  <a:schemeClr val="tx1"/>
                </a:solidFill>
              </a:rPr>
              <a:t>, at a </a:t>
            </a:r>
            <a:r>
              <a:rPr lang="en-US" dirty="0" smtClean="0">
                <a:solidFill>
                  <a:schemeClr val="tx1"/>
                </a:solidFill>
              </a:rPr>
              <a:t>rate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b="1" dirty="0">
                <a:solidFill>
                  <a:schemeClr val="tx1"/>
                </a:solidFill>
              </a:rPr>
              <a:t>about 1 drop per </a:t>
            </a:r>
            <a:r>
              <a:rPr lang="en-US" b="1" dirty="0" smtClean="0">
                <a:solidFill>
                  <a:schemeClr val="tx1"/>
                </a:solidFill>
              </a:rPr>
              <a:t>	second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until </a:t>
            </a:r>
            <a:r>
              <a:rPr lang="en-US" dirty="0">
                <a:solidFill>
                  <a:schemeClr val="tx1"/>
                </a:solidFill>
              </a:rPr>
              <a:t>the silver nitrate solution is </a:t>
            </a:r>
            <a:r>
              <a:rPr lang="en-US" dirty="0" smtClean="0">
                <a:solidFill>
                  <a:schemeClr val="tx1"/>
                </a:solidFill>
              </a:rPr>
              <a:t>	used </a:t>
            </a:r>
            <a:r>
              <a:rPr lang="en-US" dirty="0">
                <a:solidFill>
                  <a:schemeClr val="tx1"/>
                </a:solidFill>
              </a:rPr>
              <a:t>up. </a:t>
            </a:r>
            <a:endParaRPr lang="en-US" dirty="0" smtClean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b="1" dirty="0" smtClean="0">
                <a:solidFill>
                  <a:schemeClr val="tx1"/>
                </a:solidFill>
              </a:rPr>
              <a:t>6.	Stop </a:t>
            </a:r>
            <a:r>
              <a:rPr lang="en-US" b="1" dirty="0">
                <a:solidFill>
                  <a:schemeClr val="tx1"/>
                </a:solidFill>
              </a:rPr>
              <a:t>the stirring as soon as the </a:t>
            </a:r>
            <a:r>
              <a:rPr lang="en-US" b="1" dirty="0" smtClean="0">
                <a:solidFill>
                  <a:schemeClr val="tx1"/>
                </a:solidFill>
              </a:rPr>
              <a:t>addition 	of </a:t>
            </a:r>
            <a:r>
              <a:rPr lang="en-US" b="1" dirty="0">
                <a:solidFill>
                  <a:schemeClr val="tx1"/>
                </a:solidFill>
              </a:rPr>
              <a:t>silver nitrate solution is </a:t>
            </a:r>
            <a:r>
              <a:rPr lang="en-US" b="1" dirty="0" smtClean="0">
                <a:solidFill>
                  <a:schemeClr val="tx1"/>
                </a:solidFill>
              </a:rPr>
              <a:t>finished</a:t>
            </a:r>
            <a:r>
              <a:rPr lang="en-US" dirty="0" smtClean="0">
                <a:solidFill>
                  <a:schemeClr val="tx1"/>
                </a:solidFill>
              </a:rPr>
              <a:t>, and 	remove </a:t>
            </a:r>
            <a:r>
              <a:rPr lang="en-US" dirty="0">
                <a:solidFill>
                  <a:schemeClr val="tx1"/>
                </a:solidFill>
              </a:rPr>
              <a:t>the stirrer bar </a:t>
            </a:r>
            <a:r>
              <a:rPr lang="en-US" dirty="0" smtClean="0">
                <a:solidFill>
                  <a:schemeClr val="tx1"/>
                </a:solidFill>
              </a:rPr>
              <a:t>or </a:t>
            </a:r>
            <a:r>
              <a:rPr lang="en-US" dirty="0">
                <a:solidFill>
                  <a:schemeClr val="tx1"/>
                </a:solidFill>
              </a:rPr>
              <a:t>glass </a:t>
            </a:r>
            <a:r>
              <a:rPr lang="en-US" dirty="0" smtClean="0">
                <a:solidFill>
                  <a:schemeClr val="tx1"/>
                </a:solidFill>
              </a:rPr>
              <a:t>rod </a:t>
            </a:r>
            <a:r>
              <a:rPr lang="en-US" dirty="0">
                <a:solidFill>
                  <a:schemeClr val="tx1"/>
                </a:solidFill>
              </a:rPr>
              <a:t>from </a:t>
            </a:r>
            <a:r>
              <a:rPr lang="en-US" dirty="0" smtClean="0">
                <a:solidFill>
                  <a:schemeClr val="tx1"/>
                </a:solidFill>
              </a:rPr>
              <a:t>	the </a:t>
            </a:r>
            <a:r>
              <a:rPr lang="en-US" dirty="0">
                <a:solidFill>
                  <a:schemeClr val="tx1"/>
                </a:solidFill>
              </a:rPr>
              <a:t>mixture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7171" name="Picture 3" descr="C:\Users\lai\Google Drive\Raymond Workshop 2017-05-02\Photo\nano\vs170607-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4" r="18433"/>
          <a:stretch/>
        </p:blipFill>
        <p:spPr bwMode="auto">
          <a:xfrm>
            <a:off x="7460670" y="1908688"/>
            <a:ext cx="2331424" cy="180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ai\Google Drive\Raymond Workshop 2017-05-02\Photo\nano\vs170607-0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0" t="21650" r="27764"/>
          <a:stretch/>
        </p:blipFill>
        <p:spPr bwMode="auto">
          <a:xfrm>
            <a:off x="7670779" y="3978464"/>
            <a:ext cx="1761390" cy="200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64" y="286603"/>
            <a:ext cx="10839635" cy="1450757"/>
          </a:xfrm>
        </p:spPr>
        <p:txBody>
          <a:bodyPr>
            <a:normAutofit/>
          </a:bodyPr>
          <a:lstStyle/>
          <a:p>
            <a:r>
              <a:rPr lang="en-US" sz="4000" b="1" dirty="0"/>
              <a:t>Part B: Study the Properties of the Silver </a:t>
            </a:r>
            <a:r>
              <a:rPr lang="en-US" sz="4000" b="1" dirty="0" smtClean="0"/>
              <a:t>Nanoparticles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948413" cy="402336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1.	Right </a:t>
            </a:r>
            <a:r>
              <a:rPr lang="en-US" dirty="0">
                <a:solidFill>
                  <a:schemeClr val="tx1"/>
                </a:solidFill>
              </a:rPr>
              <a:t>after the silver nanoparticles are </a:t>
            </a:r>
            <a:r>
              <a:rPr lang="en-US" dirty="0" smtClean="0">
                <a:solidFill>
                  <a:schemeClr val="tx1"/>
                </a:solidFill>
              </a:rPr>
              <a:t>	prepared</a:t>
            </a:r>
            <a:r>
              <a:rPr lang="en-US" dirty="0">
                <a:solidFill>
                  <a:schemeClr val="tx1"/>
                </a:solidFill>
              </a:rPr>
              <a:t>, place the beaker containing </a:t>
            </a:r>
            <a:r>
              <a:rPr lang="en-US" dirty="0" smtClean="0">
                <a:solidFill>
                  <a:schemeClr val="tx1"/>
                </a:solidFill>
              </a:rPr>
              <a:t>	the </a:t>
            </a:r>
            <a:r>
              <a:rPr lang="en-US" dirty="0">
                <a:solidFill>
                  <a:schemeClr val="tx1"/>
                </a:solidFill>
              </a:rPr>
              <a:t>nanoparticles and a </a:t>
            </a:r>
            <a:r>
              <a:rPr lang="en-US" b="1" dirty="0">
                <a:solidFill>
                  <a:schemeClr val="tx1"/>
                </a:solidFill>
              </a:rPr>
              <a:t>100 cm</a:t>
            </a:r>
            <a:r>
              <a:rPr lang="en-US" b="1" baseline="30000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	beaker </a:t>
            </a:r>
            <a:r>
              <a:rPr lang="en-US" b="1" dirty="0">
                <a:solidFill>
                  <a:schemeClr val="tx1"/>
                </a:solidFill>
              </a:rPr>
              <a:t>containing about 40 cm</a:t>
            </a:r>
            <a:r>
              <a:rPr lang="en-US" b="1" baseline="30000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 water </a:t>
            </a:r>
            <a:r>
              <a:rPr lang="en-US" b="1" dirty="0" smtClean="0">
                <a:solidFill>
                  <a:schemeClr val="tx1"/>
                </a:solidFill>
              </a:rPr>
              <a:t>	side </a:t>
            </a:r>
            <a:r>
              <a:rPr lang="en-US" b="1" dirty="0">
                <a:solidFill>
                  <a:schemeClr val="tx1"/>
                </a:solidFill>
              </a:rPr>
              <a:t>by side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 lvl="0"/>
            <a:endParaRPr lang="en-US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2.	Turn </a:t>
            </a:r>
            <a:r>
              <a:rPr lang="en-US" dirty="0">
                <a:solidFill>
                  <a:schemeClr val="tx1"/>
                </a:solidFill>
              </a:rPr>
              <a:t>on a laser pointer </a:t>
            </a:r>
            <a:r>
              <a:rPr lang="en-US" b="1" dirty="0">
                <a:solidFill>
                  <a:schemeClr val="tx1"/>
                </a:solidFill>
              </a:rPr>
              <a:t>from sideway </a:t>
            </a:r>
            <a:r>
              <a:rPr lang="en-US" dirty="0" smtClean="0">
                <a:solidFill>
                  <a:schemeClr val="tx1"/>
                </a:solidFill>
              </a:rPr>
              <a:t>	such </a:t>
            </a:r>
            <a:r>
              <a:rPr lang="en-US" dirty="0">
                <a:solidFill>
                  <a:schemeClr val="tx1"/>
                </a:solidFill>
              </a:rPr>
              <a:t>that the </a:t>
            </a:r>
            <a:r>
              <a:rPr lang="en-US" b="1" dirty="0">
                <a:solidFill>
                  <a:schemeClr val="tx1"/>
                </a:solidFill>
              </a:rPr>
              <a:t>laser beam goes through </a:t>
            </a:r>
            <a:r>
              <a:rPr lang="en-US" b="1" dirty="0" smtClean="0">
                <a:solidFill>
                  <a:schemeClr val="tx1"/>
                </a:solidFill>
              </a:rPr>
              <a:t>	both </a:t>
            </a:r>
            <a:r>
              <a:rPr lang="en-US" b="1" dirty="0">
                <a:solidFill>
                  <a:schemeClr val="tx1"/>
                </a:solidFill>
              </a:rPr>
              <a:t>the solutions </a:t>
            </a:r>
            <a:r>
              <a:rPr lang="en-US" dirty="0">
                <a:solidFill>
                  <a:schemeClr val="tx1"/>
                </a:solidFill>
              </a:rPr>
              <a:t>in the beakers.  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/>
          </a:p>
        </p:txBody>
      </p:sp>
      <p:pic>
        <p:nvPicPr>
          <p:cNvPr id="8194" name="Picture 2" descr="C:\Users\lai\Google Drive\Raymond Workshop 2017-05-02\Photo\nano\vs170607-0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r="7554"/>
          <a:stretch/>
        </p:blipFill>
        <p:spPr bwMode="auto">
          <a:xfrm>
            <a:off x="6985494" y="1799995"/>
            <a:ext cx="3023363" cy="207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ai\Google Drive\Raymond Workshop 2017-05-02\Photo\nano\vs170607-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r="10775" b="24170"/>
          <a:stretch/>
        </p:blipFill>
        <p:spPr bwMode="auto">
          <a:xfrm>
            <a:off x="6796964" y="4195484"/>
            <a:ext cx="3400425" cy="169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26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362487" cy="4023360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3.	</a:t>
            </a:r>
            <a:r>
              <a:rPr lang="en-US" b="1" dirty="0">
                <a:solidFill>
                  <a:schemeClr val="tx1"/>
                </a:solidFill>
              </a:rPr>
              <a:t>Transfer</a:t>
            </a:r>
            <a:r>
              <a:rPr lang="en-US" dirty="0">
                <a:solidFill>
                  <a:schemeClr val="tx1"/>
                </a:solidFill>
              </a:rPr>
              <a:t> about </a:t>
            </a:r>
            <a:r>
              <a:rPr lang="en-US" b="1" dirty="0">
                <a:solidFill>
                  <a:schemeClr val="tx1"/>
                </a:solidFill>
              </a:rPr>
              <a:t>half of the silver </a:t>
            </a:r>
            <a:r>
              <a:rPr lang="en-US" b="1" dirty="0" smtClean="0">
                <a:solidFill>
                  <a:schemeClr val="tx1"/>
                </a:solidFill>
              </a:rPr>
              <a:t>	nanoparticle </a:t>
            </a:r>
            <a:r>
              <a:rPr lang="en-US" b="1" dirty="0">
                <a:solidFill>
                  <a:schemeClr val="tx1"/>
                </a:solidFill>
              </a:rPr>
              <a:t>solution into </a:t>
            </a:r>
            <a:r>
              <a:rPr lang="en-US" b="1" dirty="0" smtClean="0">
                <a:solidFill>
                  <a:schemeClr val="tx1"/>
                </a:solidFill>
              </a:rPr>
              <a:t>	another </a:t>
            </a:r>
            <a:r>
              <a:rPr lang="en-US" b="1" dirty="0">
                <a:solidFill>
                  <a:schemeClr val="tx1"/>
                </a:solidFill>
              </a:rPr>
              <a:t>100 cm</a:t>
            </a:r>
            <a:r>
              <a:rPr lang="en-US" b="1" baseline="30000" dirty="0">
                <a:solidFill>
                  <a:schemeClr val="tx1"/>
                </a:solidFill>
              </a:rPr>
              <a:t>3</a:t>
            </a:r>
            <a:r>
              <a:rPr lang="en-US" b="1" dirty="0">
                <a:solidFill>
                  <a:schemeClr val="tx1"/>
                </a:solidFill>
              </a:rPr>
              <a:t> beaker</a:t>
            </a:r>
            <a:r>
              <a:rPr lang="en-US" dirty="0">
                <a:solidFill>
                  <a:schemeClr val="tx1"/>
                </a:solidFill>
              </a:rPr>
              <a:t>, add </a:t>
            </a:r>
            <a:r>
              <a:rPr lang="en-US" dirty="0" smtClean="0">
                <a:solidFill>
                  <a:schemeClr val="tx1"/>
                </a:solidFill>
              </a:rPr>
              <a:t>	about </a:t>
            </a:r>
            <a:r>
              <a:rPr lang="en-US" dirty="0">
                <a:solidFill>
                  <a:schemeClr val="tx1"/>
                </a:solidFill>
              </a:rPr>
              <a:t>10 cm</a:t>
            </a:r>
            <a:r>
              <a:rPr lang="en-US" baseline="30000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of saturated </a:t>
            </a:r>
            <a:r>
              <a:rPr lang="en-US" dirty="0" err="1">
                <a:solidFill>
                  <a:schemeClr val="tx1"/>
                </a:solidFill>
              </a:rPr>
              <a:t>NaCl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	solution </a:t>
            </a:r>
            <a:r>
              <a:rPr lang="en-US" dirty="0">
                <a:solidFill>
                  <a:schemeClr val="tx1"/>
                </a:solidFill>
              </a:rPr>
              <a:t>into the beaker.  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2364" y="286603"/>
            <a:ext cx="1083963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/>
              <a:t>Part B: Study the Properties of the Silver Nanoparticles</a:t>
            </a:r>
            <a:endParaRPr lang="en-US" sz="4000" dirty="0"/>
          </a:p>
        </p:txBody>
      </p:sp>
      <p:pic>
        <p:nvPicPr>
          <p:cNvPr id="9218" name="Picture 2" descr="C:\Users\lai\Google Drive\Raymond Workshop 2017-05-02\Photo\nano\vs170607-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8" r="15496" b="15555"/>
          <a:stretch/>
        </p:blipFill>
        <p:spPr bwMode="auto">
          <a:xfrm>
            <a:off x="6532337" y="1823085"/>
            <a:ext cx="3691744" cy="267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0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Results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503857"/>
              </p:ext>
            </p:extLst>
          </p:nvPr>
        </p:nvGraphicFramePr>
        <p:xfrm>
          <a:off x="1358282" y="2423603"/>
          <a:ext cx="9623395" cy="31958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306323"/>
                <a:gridCol w="2317072"/>
              </a:tblGrid>
              <a:tr h="1509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</a:endParaRPr>
                    </a:p>
                  </a:txBody>
                  <a:tcPr marL="42734" marR="4273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Observations</a:t>
                      </a:r>
                      <a:endParaRPr lang="en-US" sz="18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2734" marR="42734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Appearance of the 0.0010M silver nitrate solution.</a:t>
                      </a:r>
                      <a:endParaRPr lang="en-US" sz="18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2734" marR="4273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</a:p>
                  </a:txBody>
                  <a:tcPr marL="42734" marR="42734" marT="0" marB="0"/>
                </a:tc>
              </a:tr>
              <a:tr h="19540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Appearance of the 0.0020 M sodium borohydride solution.</a:t>
                      </a:r>
                      <a:endParaRPr lang="en-US" sz="18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2734" marR="4273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</a:p>
                  </a:txBody>
                  <a:tcPr marL="42734" marR="42734" marT="0" marB="0"/>
                </a:tc>
              </a:tr>
              <a:tr h="11943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Addition of AgNO</a:t>
                      </a:r>
                      <a:r>
                        <a:rPr lang="en-US" sz="1800" kern="100" baseline="-25000" dirty="0">
                          <a:effectLst/>
                        </a:rPr>
                        <a:t>3</a:t>
                      </a:r>
                      <a:r>
                        <a:rPr lang="en-US" sz="1800" kern="100" dirty="0">
                          <a:effectLst/>
                        </a:rPr>
                        <a:t> solution to the NaBH</a:t>
                      </a:r>
                      <a:r>
                        <a:rPr lang="en-US" sz="1800" kern="100" baseline="-25000" dirty="0">
                          <a:effectLst/>
                        </a:rPr>
                        <a:t>4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smtClean="0">
                          <a:effectLst/>
                        </a:rPr>
                        <a:t>solution.</a:t>
                      </a:r>
                      <a:endParaRPr lang="en-US" sz="18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2734" marR="4273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</a:endParaRPr>
                    </a:p>
                  </a:txBody>
                  <a:tcPr marL="42734" marR="42734" marT="0" marB="0"/>
                </a:tc>
              </a:tr>
              <a:tr h="15887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When the addition of AgNO</a:t>
                      </a:r>
                      <a:r>
                        <a:rPr lang="en-US" sz="1800" kern="100" baseline="-25000" dirty="0">
                          <a:effectLst/>
                        </a:rPr>
                        <a:t>3 </a:t>
                      </a:r>
                      <a:r>
                        <a:rPr lang="en-US" sz="1800" kern="100" dirty="0">
                          <a:effectLst/>
                        </a:rPr>
                        <a:t>solution is finished.</a:t>
                      </a:r>
                      <a:endParaRPr lang="en-US" sz="18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2734" marR="4273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</a:p>
                  </a:txBody>
                  <a:tcPr marL="42734" marR="42734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When the laser beam goes through the water in beaker.</a:t>
                      </a:r>
                      <a:endParaRPr lang="en-US" sz="18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2734" marR="4273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</a:endParaRPr>
                    </a:p>
                  </a:txBody>
                  <a:tcPr marL="42734" marR="42734" marT="0" marB="0"/>
                </a:tc>
              </a:tr>
              <a:tr h="11346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When the laser beam goes through the silver nanoparticle solution in beaker.</a:t>
                      </a:r>
                      <a:endParaRPr lang="en-US" sz="18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2734" marR="4273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</a:endParaRPr>
                    </a:p>
                  </a:txBody>
                  <a:tcPr marL="42734" marR="42734" marT="0" marB="0"/>
                </a:tc>
              </a:tr>
              <a:tr h="1173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When </a:t>
                      </a:r>
                      <a:r>
                        <a:rPr lang="en-US" sz="1800" kern="100" dirty="0" err="1">
                          <a:effectLst/>
                        </a:rPr>
                        <a:t>NaCl</a:t>
                      </a:r>
                      <a:r>
                        <a:rPr lang="en-US" sz="1800" kern="100" dirty="0">
                          <a:effectLst/>
                        </a:rPr>
                        <a:t> solution is added to the silver nanoparticle solution.</a:t>
                      </a:r>
                      <a:endParaRPr lang="en-US" sz="18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42734" marR="42734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effectLst/>
                      </a:endParaRPr>
                    </a:p>
                  </a:txBody>
                  <a:tcPr marL="42734" marR="42734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96140" y="1837678"/>
            <a:ext cx="43678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Record your observations in the table: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304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Answer the questions after the experiment: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1. What </a:t>
            </a:r>
            <a:r>
              <a:rPr lang="en-US" dirty="0">
                <a:solidFill>
                  <a:schemeClr val="tx1"/>
                </a:solidFill>
              </a:rPr>
              <a:t>is the oxidation number of silver in (a) silver nitrate and (b) silver nanoparticles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2. Write </a:t>
            </a:r>
            <a:r>
              <a:rPr lang="en-US" dirty="0">
                <a:solidFill>
                  <a:schemeClr val="tx1"/>
                </a:solidFill>
              </a:rPr>
              <a:t>a half equation for Ag in the reaction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3. What is/are </a:t>
            </a:r>
            <a:r>
              <a:rPr lang="en-US" dirty="0">
                <a:solidFill>
                  <a:schemeClr val="tx1"/>
                </a:solidFill>
              </a:rPr>
              <a:t>the role(s) of NaBH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 in the solution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4. State</a:t>
            </a:r>
            <a:r>
              <a:rPr lang="en-US" dirty="0">
                <a:solidFill>
                  <a:schemeClr val="tx1"/>
                </a:solidFill>
              </a:rPr>
              <a:t>, with explanation, one important precaution when using NaBH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5. Is </a:t>
            </a:r>
            <a:r>
              <a:rPr lang="en-US" dirty="0">
                <a:solidFill>
                  <a:schemeClr val="tx1"/>
                </a:solidFill>
              </a:rPr>
              <a:t>there any observed difference when a laser beam goes through the silver nanoparticle solution in beaker and water in beaker.  Explain the difference(s) if any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6. Explain </a:t>
            </a:r>
            <a:r>
              <a:rPr lang="en-US" dirty="0">
                <a:solidFill>
                  <a:schemeClr val="tx1"/>
                </a:solidFill>
              </a:rPr>
              <a:t>why silver nanoparticles give a </a:t>
            </a:r>
            <a:r>
              <a:rPr lang="en-US" dirty="0" err="1">
                <a:solidFill>
                  <a:schemeClr val="tx1"/>
                </a:solidFill>
              </a:rPr>
              <a:t>colour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7. Explain </a:t>
            </a:r>
            <a:r>
              <a:rPr lang="en-US" dirty="0">
                <a:solidFill>
                  <a:schemeClr val="tx1"/>
                </a:solidFill>
              </a:rPr>
              <a:t>why the bright yellow silver nanoparticles turn into gray precipitates when sodium chloride solution is added.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 </a:t>
            </a:r>
            <a:r>
              <a:rPr lang="en-US" b="1" dirty="0" err="1" smtClean="0"/>
              <a:t>v.s</a:t>
            </a:r>
            <a:r>
              <a:rPr lang="en-US" b="1" dirty="0" smtClean="0"/>
              <a:t>. colloid </a:t>
            </a:r>
            <a:r>
              <a:rPr lang="en-US" b="1" dirty="0" err="1" smtClean="0"/>
              <a:t>v.s</a:t>
            </a:r>
            <a:r>
              <a:rPr lang="en-US" b="1" dirty="0"/>
              <a:t>. </a:t>
            </a:r>
            <a:r>
              <a:rPr lang="en-US" b="1" dirty="0" smtClean="0"/>
              <a:t>suspension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066155"/>
              </p:ext>
            </p:extLst>
          </p:nvPr>
        </p:nvGraphicFramePr>
        <p:xfrm>
          <a:off x="1393288" y="1811042"/>
          <a:ext cx="9464090" cy="3490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5704"/>
                <a:gridCol w="1900347"/>
                <a:gridCol w="3329126"/>
                <a:gridCol w="2618913"/>
              </a:tblGrid>
              <a:tr h="386069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Colloid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Suspension </a:t>
                      </a:r>
                      <a:endParaRPr lang="en-US" dirty="0"/>
                    </a:p>
                  </a:txBody>
                  <a:tcPr/>
                </a:tc>
              </a:tr>
              <a:tr h="386069"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than 1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to 100 nm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Moe than</a:t>
                      </a:r>
                      <a:r>
                        <a:rPr lang="en-US" baseline="0" dirty="0" smtClean="0"/>
                        <a:t> 100 nm</a:t>
                      </a:r>
                      <a:endParaRPr lang="en-US" dirty="0"/>
                    </a:p>
                  </a:txBody>
                  <a:tcPr/>
                </a:tc>
              </a:tr>
              <a:tr h="470738">
                <a:tc>
                  <a:txBody>
                    <a:bodyPr/>
                    <a:lstStyle/>
                    <a:p>
                      <a:r>
                        <a:rPr lang="en-US" dirty="0" smtClean="0"/>
                        <a:t>Homogeneity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Homogeneous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Homogeneous or heterogeneous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Heterogeneous</a:t>
                      </a:r>
                      <a:r>
                        <a:rPr lang="en-US" baseline="0" dirty="0" smtClean="0"/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  <a:tr h="709896">
                <a:tc>
                  <a:txBody>
                    <a:bodyPr/>
                    <a:lstStyle/>
                    <a:p>
                      <a:r>
                        <a:rPr lang="en-US" dirty="0" smtClean="0"/>
                        <a:t>Transparency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Transparent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Often translucent and opaque but can be transparent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Often</a:t>
                      </a:r>
                      <a:r>
                        <a:rPr lang="en-US" baseline="0" dirty="0" smtClean="0"/>
                        <a:t> opaque but can be translucent </a:t>
                      </a:r>
                      <a:endParaRPr lang="en-US" dirty="0"/>
                    </a:p>
                  </a:txBody>
                  <a:tcPr/>
                </a:tc>
              </a:tr>
              <a:tr h="386069">
                <a:tc>
                  <a:txBody>
                    <a:bodyPr/>
                    <a:lstStyle/>
                    <a:p>
                      <a:r>
                        <a:rPr lang="en-US" dirty="0" smtClean="0"/>
                        <a:t>Separation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separate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separate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Separates or settles</a:t>
                      </a:r>
                      <a:endParaRPr lang="en-US" dirty="0"/>
                    </a:p>
                  </a:txBody>
                  <a:tcPr/>
                </a:tc>
              </a:tr>
              <a:tr h="759150">
                <a:tc>
                  <a:txBody>
                    <a:bodyPr/>
                    <a:lstStyle/>
                    <a:p>
                      <a:r>
                        <a:rPr lang="en-US" dirty="0" smtClean="0"/>
                        <a:t>Filterability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Passes through filter paper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Passes through filter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Particles</a:t>
                      </a:r>
                      <a:r>
                        <a:rPr lang="en-US" baseline="0" dirty="0" smtClean="0"/>
                        <a:t> do not p</a:t>
                      </a:r>
                      <a:r>
                        <a:rPr lang="en-US" dirty="0" smtClean="0"/>
                        <a:t>ass through filter paper</a:t>
                      </a:r>
                    </a:p>
                  </a:txBody>
                  <a:tcPr/>
                </a:tc>
              </a:tr>
              <a:tr h="392808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Salt 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Muddy water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92459" y="5360761"/>
            <a:ext cx="106176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In this experiment, a colloid is formed </a:t>
            </a:r>
            <a:r>
              <a:rPr lang="en-US" sz="2200" b="1" dirty="0" smtClean="0"/>
              <a:t>in </a:t>
            </a:r>
            <a:r>
              <a:rPr lang="en-US" sz="2200" b="1" dirty="0"/>
              <a:t>which </a:t>
            </a:r>
            <a:r>
              <a:rPr lang="en-US" sz="2200" b="1" dirty="0" smtClean="0"/>
              <a:t>insoluble </a:t>
            </a:r>
            <a:r>
              <a:rPr lang="en-US" sz="2200" b="1" dirty="0"/>
              <a:t>silver nanoparticles are dispersed uniformly throughout the solution. </a:t>
            </a:r>
          </a:p>
        </p:txBody>
      </p:sp>
    </p:spTree>
    <p:extLst>
      <p:ext uri="{BB962C8B-B14F-4D97-AF65-F5344CB8AC3E}">
        <p14:creationId xmlns:p14="http://schemas.microsoft.com/office/powerpoint/2010/main" val="4510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500" b="1" i="1" dirty="0"/>
              <a:t>Quantitative Analysis of a Mixture of </a:t>
            </a:r>
            <a:r>
              <a:rPr lang="en-US" sz="7500" b="1" i="1" dirty="0" smtClean="0"/>
              <a:t>Carbonates</a:t>
            </a:r>
            <a:br>
              <a:rPr lang="en-US" sz="7500" b="1" i="1" dirty="0" smtClean="0"/>
            </a:br>
            <a:r>
              <a:rPr lang="en-US" sz="7500" i="1" dirty="0" smtClean="0"/>
              <a:t>(</a:t>
            </a:r>
            <a:r>
              <a:rPr lang="en-US" sz="7200" i="1" dirty="0" smtClean="0"/>
              <a:t>Inquiry-Based Approach)</a:t>
            </a:r>
            <a:endParaRPr lang="en-US" sz="7500" b="1" i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58322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000" b="1" u="sng" dirty="0">
                <a:solidFill>
                  <a:schemeClr val="tx1"/>
                </a:solidFill>
              </a:rPr>
              <a:t>Curriculum </a:t>
            </a:r>
            <a:r>
              <a:rPr lang="en-US" sz="3000" b="1" u="sng" dirty="0" smtClean="0">
                <a:solidFill>
                  <a:schemeClr val="tx1"/>
                </a:solidFill>
              </a:rPr>
              <a:t>Link</a:t>
            </a:r>
            <a:endParaRPr lang="en-US" sz="3000" u="sng" dirty="0">
              <a:solidFill>
                <a:schemeClr val="tx1"/>
              </a:solidFill>
            </a:endParaRPr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Topic IV</a:t>
            </a:r>
            <a:endParaRPr lang="en-US" sz="3000" dirty="0">
              <a:solidFill>
                <a:schemeClr val="tx1"/>
              </a:solidFill>
            </a:endParaRPr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Acids </a:t>
            </a:r>
            <a:r>
              <a:rPr lang="en-US" sz="3000" dirty="0">
                <a:solidFill>
                  <a:schemeClr val="tx1"/>
                </a:solidFill>
              </a:rPr>
              <a:t>and Bases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646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You are given a sample of white powder.  It is a mixture of potassium carbonate and calcium carbonate, but the percentages of the two compounds are not known.  </a:t>
            </a:r>
            <a:endParaRPr lang="en-US" sz="3000" dirty="0" smtClean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7916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Tasks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To </a:t>
            </a:r>
            <a:r>
              <a:rPr lang="en-US" sz="2600" dirty="0">
                <a:solidFill>
                  <a:srgbClr val="FF0000"/>
                </a:solidFill>
              </a:rPr>
              <a:t>propose</a:t>
            </a:r>
            <a:r>
              <a:rPr lang="en-US" sz="2600" dirty="0"/>
              <a:t> an experimental method to determine the ratio of potassium carbonate and calcium carbonate present in an unknown </a:t>
            </a:r>
            <a:r>
              <a:rPr lang="en-US" sz="2600" dirty="0" smtClean="0"/>
              <a:t>sample.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To </a:t>
            </a:r>
            <a:r>
              <a:rPr lang="en-US" sz="2600" dirty="0">
                <a:solidFill>
                  <a:srgbClr val="FF0000"/>
                </a:solidFill>
              </a:rPr>
              <a:t>carry out </a:t>
            </a:r>
            <a:r>
              <a:rPr lang="en-US" sz="2600" dirty="0"/>
              <a:t>an experiment to find out the ratio of potassium carbonate and calcium carbonate in the </a:t>
            </a:r>
            <a:r>
              <a:rPr lang="en-US" sz="2600" dirty="0" smtClean="0"/>
              <a:t>mixture.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To </a:t>
            </a:r>
            <a:r>
              <a:rPr lang="en-US" sz="2600" dirty="0">
                <a:solidFill>
                  <a:srgbClr val="FF0000"/>
                </a:solidFill>
              </a:rPr>
              <a:t>compare and discuss </a:t>
            </a:r>
            <a:r>
              <a:rPr lang="en-US" sz="2600" dirty="0"/>
              <a:t>the results obtained from other students or groups who carry out the determination with different methods.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9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8736"/>
          </a:xfrm>
        </p:spPr>
        <p:txBody>
          <a:bodyPr>
            <a:normAutofit/>
          </a:bodyPr>
          <a:lstStyle/>
          <a:p>
            <a:r>
              <a:rPr lang="en-US" sz="2400" dirty="0"/>
              <a:t>Nitrogen monoxide (NO) is a </a:t>
            </a:r>
            <a:r>
              <a:rPr lang="en-US" sz="2400" dirty="0" err="1"/>
              <a:t>colourless</a:t>
            </a:r>
            <a:r>
              <a:rPr lang="en-US" sz="2400" dirty="0"/>
              <a:t> gas.  It can be prepared by the reaction of sodium nitrite with acidified iron(II) </a:t>
            </a:r>
            <a:r>
              <a:rPr lang="en-US" sz="2400" dirty="0" err="1"/>
              <a:t>sulphate</a:t>
            </a:r>
            <a:r>
              <a:rPr lang="en-US" sz="2400" dirty="0"/>
              <a:t> solution:</a:t>
            </a:r>
          </a:p>
          <a:p>
            <a:r>
              <a:rPr lang="en-US" sz="2400" dirty="0"/>
              <a:t>  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Nitrogen monoxide is very reactive and is readily </a:t>
            </a:r>
            <a:r>
              <a:rPr lang="en-US" sz="2400" dirty="0" err="1" smtClean="0"/>
              <a:t>oxidised</a:t>
            </a:r>
            <a:r>
              <a:rPr lang="en-US" sz="2400" dirty="0" smtClean="0"/>
              <a:t> </a:t>
            </a:r>
            <a:r>
              <a:rPr lang="en-US" sz="2400" dirty="0"/>
              <a:t>in air to produce nitrogen dioxide: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114263"/>
              </p:ext>
            </p:extLst>
          </p:nvPr>
        </p:nvGraphicFramePr>
        <p:xfrm>
          <a:off x="1478414" y="2885243"/>
          <a:ext cx="9235172" cy="381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" name="CS ChemDraw Drawing" r:id="rId3" imgW="6081879" imgH="254251" progId="ChemDraw.Document.6.0">
                  <p:embed/>
                </p:oleObj>
              </mc:Choice>
              <mc:Fallback>
                <p:oleObj name="CS ChemDraw Drawing" r:id="rId3" imgW="6081879" imgH="254251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414" y="2885243"/>
                        <a:ext cx="9235172" cy="3817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99325"/>
              </p:ext>
            </p:extLst>
          </p:nvPr>
        </p:nvGraphicFramePr>
        <p:xfrm>
          <a:off x="4154750" y="4902103"/>
          <a:ext cx="3719743" cy="432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" name="CS ChemDraw Drawing" r:id="rId5" imgW="2212469" imgH="254251" progId="ChemDraw.Document.6.0">
                  <p:embed/>
                </p:oleObj>
              </mc:Choice>
              <mc:Fallback>
                <p:oleObj name="CS ChemDraw Drawing" r:id="rId5" imgW="2212469" imgH="254251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750" y="4902103"/>
                        <a:ext cx="3719743" cy="432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73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Apparatus provided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531" y="1845734"/>
            <a:ext cx="4531624" cy="402336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Filter </a:t>
            </a:r>
            <a:r>
              <a:rPr lang="en-US" sz="2400" dirty="0"/>
              <a:t>funnel		</a:t>
            </a: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Glass </a:t>
            </a:r>
            <a:r>
              <a:rPr lang="en-US" sz="2400" dirty="0"/>
              <a:t>rod		</a:t>
            </a:r>
            <a:r>
              <a:rPr lang="en-US" sz="2400" dirty="0" smtClean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100 </a:t>
            </a:r>
            <a:r>
              <a:rPr lang="en-US" sz="2400" dirty="0"/>
              <a:t>cm</a:t>
            </a:r>
            <a:r>
              <a:rPr lang="en-US" sz="2400" baseline="30000" dirty="0"/>
              <a:t>3</a:t>
            </a:r>
            <a:r>
              <a:rPr lang="en-US" sz="2400" dirty="0"/>
              <a:t> Beaker 	</a:t>
            </a:r>
            <a:r>
              <a:rPr lang="en-US" sz="2400" dirty="0" smtClean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250 </a:t>
            </a:r>
            <a:r>
              <a:rPr lang="en-US" sz="2400" dirty="0"/>
              <a:t>cm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smtClean="0"/>
              <a:t>Beaker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250 </a:t>
            </a:r>
            <a:r>
              <a:rPr lang="en-US" sz="2400" dirty="0"/>
              <a:t>cm</a:t>
            </a:r>
            <a:r>
              <a:rPr lang="en-US" sz="2400" baseline="30000" dirty="0"/>
              <a:t>3</a:t>
            </a:r>
            <a:r>
              <a:rPr lang="en-US" sz="2400" dirty="0"/>
              <a:t> Conical flasks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50 </a:t>
            </a:r>
            <a:r>
              <a:rPr lang="en-US" sz="2400" dirty="0"/>
              <a:t>cm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smtClean="0"/>
              <a:t>Pipette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Burette</a:t>
            </a:r>
            <a:r>
              <a:rPr lang="en-US" sz="2400" dirty="0"/>
              <a:t>		</a:t>
            </a:r>
            <a:r>
              <a:rPr lang="en-US" sz="2400" dirty="0" smtClean="0"/>
              <a:t>	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50 </a:t>
            </a:r>
            <a:r>
              <a:rPr lang="en-US" sz="2400" dirty="0"/>
              <a:t>cm</a:t>
            </a:r>
            <a:r>
              <a:rPr lang="en-US" sz="2400" baseline="30000" dirty="0"/>
              <a:t>3</a:t>
            </a:r>
            <a:r>
              <a:rPr lang="en-US" sz="2400" dirty="0"/>
              <a:t> Measuring </a:t>
            </a:r>
            <a:r>
              <a:rPr lang="en-US" sz="2400" dirty="0" smtClean="0"/>
              <a:t>cylinder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50785" y="1867505"/>
            <a:ext cx="650767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White </a:t>
            </a:r>
            <a:r>
              <a:rPr lang="en-US" sz="2400" dirty="0"/>
              <a:t>tile		</a:t>
            </a:r>
            <a:r>
              <a:rPr lang="en-US" sz="2400" dirty="0" smtClean="0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Hot </a:t>
            </a:r>
            <a:r>
              <a:rPr lang="en-US" sz="2400" dirty="0"/>
              <a:t>plate		</a:t>
            </a:r>
            <a:r>
              <a:rPr lang="en-US" sz="2400" dirty="0" smtClean="0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Stirrer </a:t>
            </a:r>
            <a:r>
              <a:rPr lang="en-US" sz="2400" dirty="0"/>
              <a:t>bar		</a:t>
            </a:r>
            <a:r>
              <a:rPr lang="en-US" sz="2400" dirty="0" smtClean="0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Spatula</a:t>
            </a:r>
            <a:r>
              <a:rPr lang="en-US" sz="2400" dirty="0"/>
              <a:t>		</a:t>
            </a:r>
            <a:r>
              <a:rPr lang="en-US" sz="2400" dirty="0" smtClean="0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Electronic </a:t>
            </a:r>
            <a:r>
              <a:rPr lang="en-US" sz="2400" dirty="0"/>
              <a:t>balance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Oven</a:t>
            </a:r>
            <a:r>
              <a:rPr lang="en-US" sz="2400" dirty="0"/>
              <a:t>			</a:t>
            </a:r>
            <a:r>
              <a:rPr lang="en-US" sz="2400" dirty="0" smtClean="0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Filter </a:t>
            </a:r>
            <a:r>
              <a:rPr lang="en-US" sz="2400" dirty="0"/>
              <a:t>papers 		</a:t>
            </a:r>
            <a:r>
              <a:rPr lang="en-US" sz="2400" dirty="0" smtClean="0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Disposable droppers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59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Chemicals provided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0.200 </a:t>
            </a:r>
            <a:r>
              <a:rPr lang="en-US" sz="2400" dirty="0"/>
              <a:t>M standard </a:t>
            </a:r>
            <a:r>
              <a:rPr lang="en-US" sz="2400" dirty="0" err="1" smtClean="0"/>
              <a:t>HCl</a:t>
            </a:r>
            <a:r>
              <a:rPr lang="en-US" sz="2400" dirty="0" smtClean="0"/>
              <a:t>(</a:t>
            </a:r>
            <a:r>
              <a:rPr lang="en-US" sz="2400" dirty="0" err="1" smtClean="0"/>
              <a:t>aq</a:t>
            </a:r>
            <a:r>
              <a:rPr lang="en-US" sz="2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1.000 </a:t>
            </a:r>
            <a:r>
              <a:rPr lang="en-US" sz="2400" dirty="0"/>
              <a:t>M standard </a:t>
            </a:r>
            <a:r>
              <a:rPr lang="en-US" sz="2400" dirty="0" err="1" smtClean="0"/>
              <a:t>HCl</a:t>
            </a:r>
            <a:r>
              <a:rPr lang="en-US" sz="2400" dirty="0" smtClean="0"/>
              <a:t>(</a:t>
            </a:r>
            <a:r>
              <a:rPr lang="en-US" sz="2400" dirty="0" err="1" smtClean="0"/>
              <a:t>aq</a:t>
            </a:r>
            <a:r>
              <a:rPr lang="en-US" sz="2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0.200 </a:t>
            </a:r>
            <a:r>
              <a:rPr lang="en-US" sz="2400" dirty="0"/>
              <a:t>M standard </a:t>
            </a:r>
            <a:r>
              <a:rPr lang="en-US" sz="2400" dirty="0" err="1" smtClean="0"/>
              <a:t>NaOH</a:t>
            </a:r>
            <a:r>
              <a:rPr lang="en-US" sz="2400" dirty="0" smtClean="0"/>
              <a:t>(</a:t>
            </a:r>
            <a:r>
              <a:rPr lang="en-US" sz="2400" dirty="0" err="1" smtClean="0"/>
              <a:t>aq</a:t>
            </a:r>
            <a:r>
              <a:rPr lang="en-US" sz="2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1.0 </a:t>
            </a:r>
            <a:r>
              <a:rPr lang="en-US" sz="2400" dirty="0"/>
              <a:t>M </a:t>
            </a:r>
            <a:r>
              <a:rPr lang="en-US" sz="2400" dirty="0" smtClean="0"/>
              <a:t>BaCl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</a:t>
            </a:r>
            <a:r>
              <a:rPr lang="en-US" sz="2400" dirty="0" err="1" smtClean="0"/>
              <a:t>aq</a:t>
            </a:r>
            <a:r>
              <a:rPr lang="en-US" sz="2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Methyl </a:t>
            </a:r>
            <a:r>
              <a:rPr lang="en-US" sz="2400" dirty="0"/>
              <a:t>orange indicator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Phenolphthalein indicator 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Deionised</a:t>
            </a:r>
            <a:r>
              <a:rPr lang="en-US" sz="2400" dirty="0" smtClean="0"/>
              <a:t> </a:t>
            </a:r>
            <a:r>
              <a:rPr lang="en-US" sz="2400" dirty="0"/>
              <a:t>water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 Sample </a:t>
            </a:r>
            <a:r>
              <a:rPr lang="en-US" sz="2400" dirty="0"/>
              <a:t>(Mixture of potassium and calcium carbonates)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8690612"/>
              </p:ext>
            </p:extLst>
          </p:nvPr>
        </p:nvGraphicFramePr>
        <p:xfrm>
          <a:off x="2574522" y="1979717"/>
          <a:ext cx="7155403" cy="39860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87153"/>
                <a:gridCol w="2334125"/>
                <a:gridCol w="2334125"/>
              </a:tblGrid>
              <a:tr h="664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Method</a:t>
                      </a:r>
                      <a:endParaRPr lang="en-US" sz="24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Mass % of K</a:t>
                      </a:r>
                      <a:r>
                        <a:rPr lang="en-US" sz="2400" kern="100" baseline="-25000" dirty="0">
                          <a:effectLst/>
                        </a:rPr>
                        <a:t>2</a:t>
                      </a:r>
                      <a:r>
                        <a:rPr lang="en-US" sz="2400" kern="100" dirty="0">
                          <a:effectLst/>
                        </a:rPr>
                        <a:t>CO</a:t>
                      </a:r>
                      <a:r>
                        <a:rPr lang="en-US" sz="2400" kern="100" baseline="-25000" dirty="0">
                          <a:effectLst/>
                        </a:rPr>
                        <a:t>3</a:t>
                      </a:r>
                      <a:endParaRPr lang="en-US" sz="24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Mass % of CaCO</a:t>
                      </a:r>
                      <a:r>
                        <a:rPr lang="en-US" sz="2400" kern="100" baseline="-25000" dirty="0">
                          <a:effectLst/>
                        </a:rPr>
                        <a:t>3</a:t>
                      </a:r>
                      <a:endParaRPr lang="en-US" sz="24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4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kern="100">
                          <a:effectLst/>
                        </a:rPr>
                        <a:t>1</a:t>
                      </a:r>
                      <a:endParaRPr lang="en-US" sz="24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endParaRPr lang="en-US" sz="24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endParaRPr lang="en-US" sz="24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4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2A</a:t>
                      </a:r>
                      <a:endParaRPr lang="en-US" sz="24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endParaRPr lang="en-US" sz="24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endParaRPr lang="en-US" sz="24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4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kern="100">
                          <a:effectLst/>
                        </a:rPr>
                        <a:t>2B</a:t>
                      </a:r>
                      <a:endParaRPr lang="en-US" sz="24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endParaRPr lang="en-US" sz="24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endParaRPr lang="en-US" sz="24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4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kern="100">
                          <a:effectLst/>
                        </a:rPr>
                        <a:t>3 (Direct Titration)</a:t>
                      </a:r>
                      <a:endParaRPr lang="en-US" sz="24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endParaRPr lang="en-US" sz="24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endParaRPr lang="en-US" sz="24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43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2400" kern="100" dirty="0">
                          <a:effectLst/>
                        </a:rPr>
                        <a:t>4 (Back Titration)</a:t>
                      </a:r>
                      <a:endParaRPr lang="en-US" sz="24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endParaRPr lang="en-US" sz="24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endParaRPr lang="en-US" sz="24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5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What is your experimental method?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What are the </a:t>
            </a:r>
            <a:r>
              <a:rPr lang="en-US" sz="2400" dirty="0"/>
              <a:t>advantages and disadvantages </a:t>
            </a:r>
            <a:r>
              <a:rPr lang="en-US" sz="2400" dirty="0" smtClean="0"/>
              <a:t>of your experimental method</a:t>
            </a:r>
            <a:r>
              <a:rPr lang="en-US" altLang="zh-TW" sz="2400" dirty="0" smtClean="0"/>
              <a:t>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Why do you choose to carry out this experimental method?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Are there any experimental errors/difficulties encountered in your experiment? </a:t>
            </a:r>
          </a:p>
          <a:p>
            <a:pPr marL="201168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3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Possible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Method </a:t>
            </a:r>
            <a:r>
              <a:rPr lang="en-US" sz="3400" dirty="0"/>
              <a:t>1 (Measure the mass of insoluble CaCO</a:t>
            </a:r>
            <a:r>
              <a:rPr lang="en-US" sz="3400" baseline="-25000" dirty="0"/>
              <a:t>3</a:t>
            </a:r>
            <a:r>
              <a:rPr lang="en-US" sz="3400" dirty="0"/>
              <a:t> residue after filtration) </a:t>
            </a:r>
            <a:endParaRPr lang="en-US" sz="3400" dirty="0" smtClean="0"/>
          </a:p>
          <a:p>
            <a:endParaRPr lang="en-US" sz="3400" dirty="0"/>
          </a:p>
          <a:p>
            <a:r>
              <a:rPr lang="en-US" sz="3400" dirty="0"/>
              <a:t>Method 2A (Precipitation between BaCl</a:t>
            </a:r>
            <a:r>
              <a:rPr lang="en-US" sz="3400" baseline="-25000" dirty="0"/>
              <a:t>2</a:t>
            </a:r>
            <a:r>
              <a:rPr lang="en-US" sz="3400" dirty="0"/>
              <a:t> and filtrate</a:t>
            </a:r>
            <a:r>
              <a:rPr lang="en-US" sz="3400" dirty="0" smtClean="0"/>
              <a:t>)</a:t>
            </a:r>
          </a:p>
          <a:p>
            <a:endParaRPr lang="en-US" sz="3400" dirty="0" smtClean="0"/>
          </a:p>
          <a:p>
            <a:r>
              <a:rPr lang="en-US" sz="3400" dirty="0"/>
              <a:t>Method 2B (Titration between filtrate and standard strong acid</a:t>
            </a:r>
            <a:r>
              <a:rPr lang="en-US" sz="3400" dirty="0" smtClean="0"/>
              <a:t>)</a:t>
            </a:r>
          </a:p>
          <a:p>
            <a:endParaRPr lang="en-US" sz="3400" dirty="0"/>
          </a:p>
          <a:p>
            <a:r>
              <a:rPr lang="en-US" sz="3400" dirty="0"/>
              <a:t>Method 3 (Direct Titration</a:t>
            </a:r>
            <a:r>
              <a:rPr lang="en-US" sz="3400" dirty="0" smtClean="0"/>
              <a:t>)</a:t>
            </a:r>
          </a:p>
          <a:p>
            <a:endParaRPr lang="en-US" sz="3400" dirty="0"/>
          </a:p>
          <a:p>
            <a:r>
              <a:rPr lang="en-US" sz="3400" dirty="0"/>
              <a:t>Method 4 (Back Titration)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Method </a:t>
            </a:r>
            <a:r>
              <a:rPr lang="en-US" b="1" dirty="0" smtClean="0"/>
              <a:t>1 </a:t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/>
              <a:t>Measure the mass of insoluble </a:t>
            </a:r>
            <a:r>
              <a:rPr lang="en-US" b="1" dirty="0" smtClean="0"/>
              <a:t>CaCO</a:t>
            </a:r>
            <a:r>
              <a:rPr lang="en-US" b="1" baseline="-25000" dirty="0" smtClean="0"/>
              <a:t>3</a:t>
            </a:r>
            <a:r>
              <a:rPr lang="en-US" b="1" dirty="0" smtClean="0"/>
              <a:t> residue)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68718"/>
          </a:xfrm>
        </p:spPr>
        <p:txBody>
          <a:bodyPr/>
          <a:lstStyle/>
          <a:p>
            <a:r>
              <a:rPr lang="en-US" dirty="0" smtClean="0"/>
              <a:t>Potassium </a:t>
            </a:r>
            <a:r>
              <a:rPr lang="en-US" dirty="0"/>
              <a:t>carbonate is soluble in </a:t>
            </a:r>
            <a:r>
              <a:rPr lang="en-US" dirty="0" smtClean="0"/>
              <a:t>water; calcium </a:t>
            </a:r>
            <a:r>
              <a:rPr lang="en-US" dirty="0"/>
              <a:t>carbonate is insoluble.  </a:t>
            </a:r>
          </a:p>
          <a:p>
            <a:r>
              <a:rPr lang="en-US" dirty="0" smtClean="0"/>
              <a:t>To find out the </a:t>
            </a:r>
            <a:r>
              <a:rPr lang="en-US" u="sng" dirty="0" smtClean="0">
                <a:solidFill>
                  <a:srgbClr val="FF0000"/>
                </a:solidFill>
              </a:rPr>
              <a:t>mass of calcium carbonate </a:t>
            </a:r>
            <a:r>
              <a:rPr lang="en-US" dirty="0" smtClean="0"/>
              <a:t>in the sample. </a:t>
            </a:r>
          </a:p>
          <a:p>
            <a:endParaRPr lang="en-US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4131439" y="2943882"/>
            <a:ext cx="28500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Mixture of 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and CaCO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574290" y="3395144"/>
            <a:ext cx="232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issolve in water,</a:t>
            </a:r>
          </a:p>
          <a:p>
            <a:r>
              <a:rPr lang="en-US" altLang="zh-TW" dirty="0" smtClean="0"/>
              <a:t>Filtration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32482" y="4085741"/>
            <a:ext cx="19602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Ca</a:t>
            </a:r>
            <a:r>
              <a:rPr lang="en-US" dirty="0" smtClean="0"/>
              <a:t>CO</a:t>
            </a:r>
            <a:r>
              <a:rPr lang="en-US" baseline="-25000" dirty="0" smtClean="0"/>
              <a:t>3 </a:t>
            </a:r>
            <a:r>
              <a:rPr lang="en-US" dirty="0" smtClean="0"/>
              <a:t>(s) </a:t>
            </a:r>
            <a:r>
              <a:rPr lang="en-US" altLang="zh-TW" dirty="0" smtClean="0"/>
              <a:t>(residue)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841013" y="4076809"/>
            <a:ext cx="20277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(filtrate)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412600" y="4455073"/>
            <a:ext cx="1979" cy="735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22891" y="5202732"/>
            <a:ext cx="15794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Dry and weigh</a:t>
            </a:r>
            <a:endParaRPr lang="en-US" dirty="0"/>
          </a:p>
        </p:txBody>
      </p:sp>
      <p:cxnSp>
        <p:nvCxnSpPr>
          <p:cNvPr id="45" name="Straight Connector 44"/>
          <p:cNvCxnSpPr>
            <a:stCxn id="37" idx="2"/>
          </p:cNvCxnSpPr>
          <p:nvPr/>
        </p:nvCxnSpPr>
        <p:spPr>
          <a:xfrm flipH="1">
            <a:off x="5556477" y="3313214"/>
            <a:ext cx="1" cy="9571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9" idx="3"/>
            <a:endCxn id="40" idx="1"/>
          </p:cNvCxnSpPr>
          <p:nvPr/>
        </p:nvCxnSpPr>
        <p:spPr>
          <a:xfrm flipV="1">
            <a:off x="4392719" y="4261475"/>
            <a:ext cx="2448294" cy="8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0" idx="2"/>
            <a:endCxn id="49" idx="0"/>
          </p:cNvCxnSpPr>
          <p:nvPr/>
        </p:nvCxnSpPr>
        <p:spPr>
          <a:xfrm flipH="1">
            <a:off x="6735103" y="4446141"/>
            <a:ext cx="1119800" cy="765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613410" y="4492476"/>
            <a:ext cx="1811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Excess BaCl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),</a:t>
            </a:r>
          </a:p>
          <a:p>
            <a:r>
              <a:rPr lang="en-US" dirty="0" smtClean="0"/>
              <a:t>Filtration 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741590" y="5211401"/>
            <a:ext cx="19870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Dry and weigh the insoluble BaCO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50" name="Straight Arrow Connector 49"/>
          <p:cNvCxnSpPr>
            <a:stCxn id="40" idx="2"/>
            <a:endCxn id="51" idx="0"/>
          </p:cNvCxnSpPr>
          <p:nvPr/>
        </p:nvCxnSpPr>
        <p:spPr>
          <a:xfrm>
            <a:off x="7854903" y="4446141"/>
            <a:ext cx="1269722" cy="756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997161" y="5202732"/>
            <a:ext cx="22549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No. of mole of 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in</a:t>
            </a:r>
            <a:r>
              <a:rPr lang="en-US" baseline="-25000" dirty="0" smtClean="0"/>
              <a:t> 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8690509" y="4446141"/>
            <a:ext cx="2091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Titrate against </a:t>
            </a:r>
            <a:endParaRPr lang="en-US" altLang="zh-TW" dirty="0" smtClean="0"/>
          </a:p>
          <a:p>
            <a:r>
              <a:rPr lang="en-US" altLang="zh-TW" dirty="0" smtClean="0"/>
              <a:t>standard </a:t>
            </a:r>
            <a:r>
              <a:rPr lang="en-US" altLang="zh-TW" dirty="0"/>
              <a:t>strong acid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131439" y="2943882"/>
            <a:ext cx="28500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Mixture of 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and CaCO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574290" y="3395144"/>
            <a:ext cx="232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issolve in water,</a:t>
            </a:r>
          </a:p>
          <a:p>
            <a:r>
              <a:rPr lang="en-US" altLang="zh-TW" dirty="0" smtClean="0"/>
              <a:t>Filtration 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432482" y="4085741"/>
            <a:ext cx="1960237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Ca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(s) </a:t>
            </a:r>
            <a:r>
              <a:rPr lang="en-US" altLang="zh-TW" dirty="0" smtClean="0"/>
              <a:t>(residue)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6841013" y="4076809"/>
            <a:ext cx="20277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(filtrate)</a:t>
            </a:r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3412600" y="4455073"/>
            <a:ext cx="1979" cy="7353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430755" y="5202732"/>
            <a:ext cx="1961964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Dry and weigh the insoluble </a:t>
            </a:r>
            <a:r>
              <a:rPr lang="en-US" altLang="zh-TW" dirty="0" smtClean="0"/>
              <a:t>Ca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endParaRPr lang="en-US" dirty="0"/>
          </a:p>
        </p:txBody>
      </p:sp>
      <p:cxnSp>
        <p:nvCxnSpPr>
          <p:cNvPr id="59" name="Straight Connector 58"/>
          <p:cNvCxnSpPr>
            <a:stCxn id="53" idx="2"/>
          </p:cNvCxnSpPr>
          <p:nvPr/>
        </p:nvCxnSpPr>
        <p:spPr>
          <a:xfrm flipH="1">
            <a:off x="5556477" y="3313214"/>
            <a:ext cx="1" cy="957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5" idx="3"/>
          </p:cNvCxnSpPr>
          <p:nvPr/>
        </p:nvCxnSpPr>
        <p:spPr>
          <a:xfrm>
            <a:off x="4392719" y="4270407"/>
            <a:ext cx="11637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6" idx="2"/>
            <a:endCxn id="63" idx="0"/>
          </p:cNvCxnSpPr>
          <p:nvPr/>
        </p:nvCxnSpPr>
        <p:spPr>
          <a:xfrm flipH="1">
            <a:off x="6735103" y="4446141"/>
            <a:ext cx="1119800" cy="765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741590" y="5211401"/>
            <a:ext cx="19870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Dry and weigh the insoluble BaCO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4" name="Straight Arrow Connector 63"/>
          <p:cNvCxnSpPr>
            <a:stCxn id="56" idx="2"/>
            <a:endCxn id="65" idx="0"/>
          </p:cNvCxnSpPr>
          <p:nvPr/>
        </p:nvCxnSpPr>
        <p:spPr>
          <a:xfrm>
            <a:off x="7854903" y="4446141"/>
            <a:ext cx="1269722" cy="756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997161" y="5202732"/>
            <a:ext cx="22549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No. of mole of 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in</a:t>
            </a:r>
            <a:r>
              <a:rPr lang="en-US" baseline="-25000" dirty="0" smtClean="0"/>
              <a:t> 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8690509" y="4446141"/>
            <a:ext cx="2091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Titrate against </a:t>
            </a:r>
            <a:endParaRPr lang="en-US" altLang="zh-TW" dirty="0" smtClean="0"/>
          </a:p>
          <a:p>
            <a:r>
              <a:rPr lang="en-US" altLang="zh-TW" dirty="0" smtClean="0"/>
              <a:t>standard </a:t>
            </a:r>
            <a:r>
              <a:rPr lang="en-US" altLang="zh-TW" dirty="0"/>
              <a:t>strong acid</a:t>
            </a:r>
            <a:endParaRPr lang="en-US" dirty="0"/>
          </a:p>
        </p:txBody>
      </p:sp>
      <p:cxnSp>
        <p:nvCxnSpPr>
          <p:cNvPr id="67" name="Straight Connector 66"/>
          <p:cNvCxnSpPr>
            <a:endCxn id="56" idx="1"/>
          </p:cNvCxnSpPr>
          <p:nvPr/>
        </p:nvCxnSpPr>
        <p:spPr>
          <a:xfrm flipV="1">
            <a:off x="5556477" y="4261475"/>
            <a:ext cx="1284536" cy="8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5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Method </a:t>
            </a:r>
            <a:r>
              <a:rPr lang="en-US" altLang="zh-TW" b="1" dirty="0" smtClean="0"/>
              <a:t>2A </a:t>
            </a:r>
            <a:br>
              <a:rPr lang="en-US" altLang="zh-TW" b="1" dirty="0" smtClean="0"/>
            </a:br>
            <a:r>
              <a:rPr lang="en-US" b="1" dirty="0" smtClean="0"/>
              <a:t>(</a:t>
            </a:r>
            <a:r>
              <a:rPr lang="en-US" b="1" dirty="0"/>
              <a:t>Precipitation between BaCl</a:t>
            </a:r>
            <a:r>
              <a:rPr lang="en-US" b="1" baseline="-25000" dirty="0"/>
              <a:t>2</a:t>
            </a:r>
            <a:r>
              <a:rPr lang="en-US" b="1" dirty="0"/>
              <a:t> and filtrate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68718"/>
          </a:xfrm>
        </p:spPr>
        <p:txBody>
          <a:bodyPr>
            <a:normAutofit/>
          </a:bodyPr>
          <a:lstStyle/>
          <a:p>
            <a:r>
              <a:rPr lang="en-US" sz="2400" dirty="0"/>
              <a:t>Barium carbonate is insoluble.  </a:t>
            </a:r>
          </a:p>
          <a:p>
            <a:r>
              <a:rPr lang="en-US" sz="2400" dirty="0" smtClean="0"/>
              <a:t>To find out the amount </a:t>
            </a:r>
            <a:r>
              <a:rPr lang="en-US" sz="2400" dirty="0"/>
              <a:t>of </a:t>
            </a:r>
            <a:r>
              <a:rPr lang="en-US" sz="2400" dirty="0" smtClean="0"/>
              <a:t>carbonate ions</a:t>
            </a:r>
            <a:r>
              <a:rPr lang="en-US" sz="2400" dirty="0" smtClean="0">
                <a:solidFill>
                  <a:schemeClr val="tx1"/>
                </a:solidFill>
              </a:rPr>
              <a:t> in </a:t>
            </a:r>
            <a:r>
              <a:rPr lang="en-US" sz="2400" u="sng" dirty="0" smtClean="0">
                <a:solidFill>
                  <a:srgbClr val="FF0000"/>
                </a:solidFill>
              </a:rPr>
              <a:t>soluble </a:t>
            </a:r>
            <a:r>
              <a:rPr lang="en-US" sz="2400" u="sng" dirty="0">
                <a:solidFill>
                  <a:srgbClr val="FF0000"/>
                </a:solidFill>
              </a:rPr>
              <a:t>potassium </a:t>
            </a:r>
            <a:r>
              <a:rPr lang="en-US" sz="2400" u="sng" dirty="0" smtClean="0">
                <a:solidFill>
                  <a:srgbClr val="FF0000"/>
                </a:solidFill>
              </a:rPr>
              <a:t>carbonate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6" name="TextBox 75"/>
          <p:cNvSpPr txBox="1"/>
          <p:nvPr/>
        </p:nvSpPr>
        <p:spPr>
          <a:xfrm>
            <a:off x="4131439" y="2943882"/>
            <a:ext cx="28500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Mixture of 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and CaCO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5574290" y="3395144"/>
            <a:ext cx="232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issolve in water,</a:t>
            </a:r>
          </a:p>
          <a:p>
            <a:r>
              <a:rPr lang="en-US" altLang="zh-TW" dirty="0" smtClean="0"/>
              <a:t>Filtration 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2432482" y="4085741"/>
            <a:ext cx="19602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Ca</a:t>
            </a:r>
            <a:r>
              <a:rPr lang="en-US" dirty="0" smtClean="0"/>
              <a:t>CO</a:t>
            </a:r>
            <a:r>
              <a:rPr lang="en-US" baseline="-25000" dirty="0" smtClean="0"/>
              <a:t>3 </a:t>
            </a:r>
            <a:r>
              <a:rPr lang="en-US" dirty="0" smtClean="0"/>
              <a:t>(s) </a:t>
            </a:r>
            <a:r>
              <a:rPr lang="en-US" altLang="zh-TW" dirty="0" smtClean="0"/>
              <a:t>(residue)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6841013" y="4076809"/>
            <a:ext cx="20277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(filtrate)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3412600" y="4455073"/>
            <a:ext cx="1979" cy="735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622891" y="5202732"/>
            <a:ext cx="15794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Dry and weigh</a:t>
            </a:r>
            <a:endParaRPr lang="en-US" dirty="0"/>
          </a:p>
        </p:txBody>
      </p:sp>
      <p:cxnSp>
        <p:nvCxnSpPr>
          <p:cNvPr id="82" name="Straight Connector 81"/>
          <p:cNvCxnSpPr>
            <a:stCxn id="76" idx="2"/>
          </p:cNvCxnSpPr>
          <p:nvPr/>
        </p:nvCxnSpPr>
        <p:spPr>
          <a:xfrm flipH="1">
            <a:off x="5556477" y="3313214"/>
            <a:ext cx="1" cy="9571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8" idx="3"/>
            <a:endCxn id="79" idx="1"/>
          </p:cNvCxnSpPr>
          <p:nvPr/>
        </p:nvCxnSpPr>
        <p:spPr>
          <a:xfrm flipV="1">
            <a:off x="4392719" y="4261475"/>
            <a:ext cx="2448294" cy="8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2"/>
            <a:endCxn id="86" idx="0"/>
          </p:cNvCxnSpPr>
          <p:nvPr/>
        </p:nvCxnSpPr>
        <p:spPr>
          <a:xfrm flipH="1">
            <a:off x="6735103" y="4446141"/>
            <a:ext cx="1119800" cy="765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613410" y="4492476"/>
            <a:ext cx="1811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Excess BaCl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),</a:t>
            </a:r>
          </a:p>
          <a:p>
            <a:r>
              <a:rPr lang="en-US" dirty="0" smtClean="0"/>
              <a:t>Filtration 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741590" y="5211401"/>
            <a:ext cx="19870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Dry and weigh the insoluble BaCO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87" name="Straight Arrow Connector 86"/>
          <p:cNvCxnSpPr>
            <a:stCxn id="79" idx="2"/>
            <a:endCxn id="88" idx="0"/>
          </p:cNvCxnSpPr>
          <p:nvPr/>
        </p:nvCxnSpPr>
        <p:spPr>
          <a:xfrm>
            <a:off x="7854903" y="4446141"/>
            <a:ext cx="1269722" cy="756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997161" y="5202732"/>
            <a:ext cx="22549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No. of mole of 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in</a:t>
            </a:r>
            <a:r>
              <a:rPr lang="en-US" baseline="-25000" dirty="0" smtClean="0"/>
              <a:t> 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8690509" y="4446141"/>
            <a:ext cx="2091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Titrate against </a:t>
            </a:r>
            <a:endParaRPr lang="en-US" altLang="zh-TW" dirty="0" smtClean="0"/>
          </a:p>
          <a:p>
            <a:r>
              <a:rPr lang="en-US" altLang="zh-TW" dirty="0" smtClean="0"/>
              <a:t>standard </a:t>
            </a:r>
            <a:r>
              <a:rPr lang="en-US" altLang="zh-TW" dirty="0"/>
              <a:t>strong acid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131439" y="2943882"/>
            <a:ext cx="28500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Mixture of 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and CaCO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574290" y="3395144"/>
            <a:ext cx="232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issolve in water,</a:t>
            </a:r>
          </a:p>
          <a:p>
            <a:r>
              <a:rPr lang="en-US" altLang="zh-TW" dirty="0" smtClean="0"/>
              <a:t>Filtration 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2432482" y="4085741"/>
            <a:ext cx="19602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Ca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(s) </a:t>
            </a:r>
            <a:r>
              <a:rPr lang="en-US" altLang="zh-TW" dirty="0" smtClean="0"/>
              <a:t>(residue)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6841013" y="4076809"/>
            <a:ext cx="2027779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(filtrate)</a:t>
            </a:r>
            <a:endParaRPr lang="en-US" dirty="0"/>
          </a:p>
        </p:txBody>
      </p:sp>
      <p:cxnSp>
        <p:nvCxnSpPr>
          <p:cNvPr id="94" name="Straight Arrow Connector 93"/>
          <p:cNvCxnSpPr/>
          <p:nvPr/>
        </p:nvCxnSpPr>
        <p:spPr>
          <a:xfrm>
            <a:off x="3412600" y="4455073"/>
            <a:ext cx="1979" cy="735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2430755" y="5202732"/>
            <a:ext cx="19619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Dry and weigh the insoluble </a:t>
            </a:r>
            <a:r>
              <a:rPr lang="en-US" altLang="zh-TW" dirty="0" smtClean="0"/>
              <a:t>Ca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endParaRPr lang="en-US" dirty="0"/>
          </a:p>
        </p:txBody>
      </p:sp>
      <p:cxnSp>
        <p:nvCxnSpPr>
          <p:cNvPr id="96" name="Straight Connector 95"/>
          <p:cNvCxnSpPr>
            <a:stCxn id="90" idx="2"/>
          </p:cNvCxnSpPr>
          <p:nvPr/>
        </p:nvCxnSpPr>
        <p:spPr>
          <a:xfrm flipH="1">
            <a:off x="5556477" y="3313214"/>
            <a:ext cx="1" cy="957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92" idx="3"/>
          </p:cNvCxnSpPr>
          <p:nvPr/>
        </p:nvCxnSpPr>
        <p:spPr>
          <a:xfrm>
            <a:off x="4392719" y="4270407"/>
            <a:ext cx="11637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3" idx="2"/>
            <a:endCxn id="100" idx="0"/>
          </p:cNvCxnSpPr>
          <p:nvPr/>
        </p:nvCxnSpPr>
        <p:spPr>
          <a:xfrm flipH="1">
            <a:off x="6735103" y="4446141"/>
            <a:ext cx="1119800" cy="7652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741590" y="5211401"/>
            <a:ext cx="1987025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Dry and weigh the insoluble BaCO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1" name="Straight Arrow Connector 100"/>
          <p:cNvCxnSpPr>
            <a:stCxn id="93" idx="2"/>
            <a:endCxn id="102" idx="0"/>
          </p:cNvCxnSpPr>
          <p:nvPr/>
        </p:nvCxnSpPr>
        <p:spPr>
          <a:xfrm>
            <a:off x="7854903" y="4446141"/>
            <a:ext cx="1269722" cy="756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7997161" y="5202732"/>
            <a:ext cx="22549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No. of mole of 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in</a:t>
            </a:r>
            <a:r>
              <a:rPr lang="en-US" baseline="-25000" dirty="0" smtClean="0"/>
              <a:t> 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8690509" y="4446141"/>
            <a:ext cx="2091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Titrate against </a:t>
            </a:r>
            <a:endParaRPr lang="en-US" altLang="zh-TW" dirty="0" smtClean="0"/>
          </a:p>
          <a:p>
            <a:r>
              <a:rPr lang="en-US" altLang="zh-TW" dirty="0" smtClean="0"/>
              <a:t>standard </a:t>
            </a:r>
            <a:r>
              <a:rPr lang="en-US" altLang="zh-TW" dirty="0"/>
              <a:t>strong acid</a:t>
            </a:r>
            <a:endParaRPr lang="en-US" dirty="0"/>
          </a:p>
        </p:txBody>
      </p:sp>
      <p:cxnSp>
        <p:nvCxnSpPr>
          <p:cNvPr id="104" name="Straight Connector 103"/>
          <p:cNvCxnSpPr>
            <a:endCxn id="93" idx="1"/>
          </p:cNvCxnSpPr>
          <p:nvPr/>
        </p:nvCxnSpPr>
        <p:spPr>
          <a:xfrm flipV="1">
            <a:off x="5556477" y="4261475"/>
            <a:ext cx="1284536" cy="89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7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Remarks on Method 1 and 2A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/>
              <a:t>convenience, it is advised to </a:t>
            </a:r>
            <a:r>
              <a:rPr lang="en-US" sz="2400" dirty="0">
                <a:solidFill>
                  <a:srgbClr val="FF0000"/>
                </a:solidFill>
              </a:rPr>
              <a:t>weigh the filter paper before carrying out the filtration</a:t>
            </a:r>
            <a:r>
              <a:rPr lang="en-US" sz="2400" dirty="0"/>
              <a:t>, and then </a:t>
            </a:r>
            <a:r>
              <a:rPr lang="en-US" sz="2400" dirty="0">
                <a:solidFill>
                  <a:srgbClr val="FF0000"/>
                </a:solidFill>
              </a:rPr>
              <a:t>weigh the total mass of the filter paper and residue after filtration and drying</a:t>
            </a:r>
            <a:r>
              <a:rPr lang="en-US" sz="2400" dirty="0"/>
              <a:t>.  The mass of residue can be determined from the difference between the two mass readings. </a:t>
            </a:r>
            <a:r>
              <a:rPr lang="en-US" sz="2400" dirty="0">
                <a:solidFill>
                  <a:srgbClr val="FF0000"/>
                </a:solidFill>
              </a:rPr>
              <a:t>Collect the residue from the filter paper</a:t>
            </a:r>
            <a:r>
              <a:rPr lang="en-US" sz="2400" dirty="0"/>
              <a:t> and then weigh the residue collected will </a:t>
            </a:r>
            <a:r>
              <a:rPr lang="en-US" sz="2400" dirty="0">
                <a:solidFill>
                  <a:srgbClr val="FF0000"/>
                </a:solidFill>
              </a:rPr>
              <a:t>induce a large experimental error</a:t>
            </a:r>
            <a:r>
              <a:rPr lang="en-US" sz="2400" dirty="0"/>
              <a:t> because a lot of residue would stick firmly on the filter </a:t>
            </a:r>
            <a:r>
              <a:rPr lang="en-US" sz="2400" dirty="0" smtClean="0"/>
              <a:t>paper.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To </a:t>
            </a:r>
            <a:r>
              <a:rPr lang="en-US" sz="2400" dirty="0">
                <a:solidFill>
                  <a:srgbClr val="FF0000"/>
                </a:solidFill>
              </a:rPr>
              <a:t>increase</a:t>
            </a:r>
            <a:r>
              <a:rPr lang="en-US" sz="2400" dirty="0"/>
              <a:t> the </a:t>
            </a:r>
            <a:r>
              <a:rPr lang="en-US" sz="2400" dirty="0">
                <a:solidFill>
                  <a:srgbClr val="FF0000"/>
                </a:solidFill>
              </a:rPr>
              <a:t>accuracy </a:t>
            </a:r>
            <a:r>
              <a:rPr lang="en-US" sz="2400" dirty="0"/>
              <a:t>of the results, it is advised to </a:t>
            </a:r>
            <a:r>
              <a:rPr lang="en-US" sz="2400" dirty="0">
                <a:solidFill>
                  <a:srgbClr val="FF0000"/>
                </a:solidFill>
              </a:rPr>
              <a:t>heat the residue </a:t>
            </a:r>
            <a:r>
              <a:rPr lang="en-US" sz="2400" dirty="0"/>
              <a:t>on filter paper </a:t>
            </a:r>
            <a:r>
              <a:rPr lang="en-US" sz="2400" dirty="0">
                <a:solidFill>
                  <a:srgbClr val="FF0000"/>
                </a:solidFill>
              </a:rPr>
              <a:t>in an oven at 110</a:t>
            </a:r>
            <a:r>
              <a:rPr lang="en-US" sz="2400" baseline="30000" dirty="0">
                <a:solidFill>
                  <a:srgbClr val="FF0000"/>
                </a:solidFill>
              </a:rPr>
              <a:t>o</a:t>
            </a:r>
            <a:r>
              <a:rPr lang="en-US" sz="2400" dirty="0">
                <a:solidFill>
                  <a:srgbClr val="FF0000"/>
                </a:solidFill>
              </a:rPr>
              <a:t>C for at least 30 minutes before weighing</a:t>
            </a:r>
            <a:r>
              <a:rPr lang="en-US" sz="2400" dirty="0"/>
              <a:t>, to ensure the residue and the filter paper are </a:t>
            </a:r>
            <a:r>
              <a:rPr lang="en-US" sz="2400" dirty="0">
                <a:solidFill>
                  <a:srgbClr val="FF0000"/>
                </a:solidFill>
              </a:rPr>
              <a:t>dried completely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3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286603"/>
            <a:ext cx="11292395" cy="1450757"/>
          </a:xfrm>
        </p:spPr>
        <p:txBody>
          <a:bodyPr>
            <a:noAutofit/>
          </a:bodyPr>
          <a:lstStyle/>
          <a:p>
            <a:r>
              <a:rPr lang="en-US" sz="4400" b="1" dirty="0"/>
              <a:t>Method </a:t>
            </a:r>
            <a:r>
              <a:rPr lang="en-US" altLang="zh-TW" sz="4400" b="1" dirty="0" smtClean="0"/>
              <a:t>2B </a:t>
            </a:r>
            <a:br>
              <a:rPr lang="en-US" altLang="zh-TW" sz="4400" b="1" dirty="0" smtClean="0"/>
            </a:br>
            <a:r>
              <a:rPr lang="en-US" sz="4400" b="1" dirty="0" smtClean="0"/>
              <a:t>(</a:t>
            </a:r>
            <a:r>
              <a:rPr lang="en-US" sz="4400" b="1" dirty="0"/>
              <a:t>Titration between filtrate and standard strong acid</a:t>
            </a:r>
            <a:r>
              <a:rPr lang="en-US" sz="4400" b="1" dirty="0" smtClean="0"/>
              <a:t>)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68718"/>
          </a:xfrm>
        </p:spPr>
        <p:txBody>
          <a:bodyPr>
            <a:norm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find out the amount </a:t>
            </a:r>
            <a:r>
              <a:rPr lang="en-US" sz="2400" dirty="0" smtClean="0"/>
              <a:t>of carbonate ions in </a:t>
            </a:r>
            <a:r>
              <a:rPr lang="en-US" sz="2400" u="sng" dirty="0" smtClean="0">
                <a:solidFill>
                  <a:srgbClr val="FF0000"/>
                </a:solidFill>
              </a:rPr>
              <a:t>soluble </a:t>
            </a:r>
            <a:r>
              <a:rPr lang="en-US" sz="2400" u="sng" dirty="0">
                <a:solidFill>
                  <a:srgbClr val="FF0000"/>
                </a:solidFill>
              </a:rPr>
              <a:t>potassium carbonate </a:t>
            </a:r>
          </a:p>
          <a:p>
            <a:r>
              <a:rPr lang="en-US" sz="2400" dirty="0"/>
              <a:t>Use methyl orange as the indicator.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4131439" y="2943882"/>
            <a:ext cx="28500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Mixture of 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and CaCO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574290" y="3395144"/>
            <a:ext cx="232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issolve in water,</a:t>
            </a:r>
          </a:p>
          <a:p>
            <a:r>
              <a:rPr lang="en-US" altLang="zh-TW" dirty="0" smtClean="0"/>
              <a:t>Filtration 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432482" y="4085741"/>
            <a:ext cx="19602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Ca</a:t>
            </a:r>
            <a:r>
              <a:rPr lang="en-US" dirty="0" smtClean="0"/>
              <a:t>CO</a:t>
            </a:r>
            <a:r>
              <a:rPr lang="en-US" baseline="-25000" dirty="0" smtClean="0"/>
              <a:t>3 </a:t>
            </a:r>
            <a:r>
              <a:rPr lang="en-US" dirty="0" smtClean="0"/>
              <a:t>(s) </a:t>
            </a:r>
            <a:r>
              <a:rPr lang="en-US" altLang="zh-TW" dirty="0" smtClean="0"/>
              <a:t>(residue)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841013" y="4076809"/>
            <a:ext cx="20277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(</a:t>
            </a:r>
            <a:r>
              <a:rPr lang="en-US" dirty="0" err="1" smtClean="0"/>
              <a:t>aq</a:t>
            </a:r>
            <a:r>
              <a:rPr lang="en-US" dirty="0" smtClean="0"/>
              <a:t>) (filtrate)</a:t>
            </a:r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412600" y="4455073"/>
            <a:ext cx="1979" cy="735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22891" y="5202732"/>
            <a:ext cx="15794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Dry and weigh</a:t>
            </a:r>
            <a:endParaRPr lang="en-US" dirty="0"/>
          </a:p>
        </p:txBody>
      </p:sp>
      <p:cxnSp>
        <p:nvCxnSpPr>
          <p:cNvPr id="53" name="Straight Connector 52"/>
          <p:cNvCxnSpPr>
            <a:stCxn id="47" idx="2"/>
          </p:cNvCxnSpPr>
          <p:nvPr/>
        </p:nvCxnSpPr>
        <p:spPr>
          <a:xfrm flipH="1">
            <a:off x="5556477" y="3313214"/>
            <a:ext cx="1" cy="9571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9" idx="3"/>
            <a:endCxn id="50" idx="1"/>
          </p:cNvCxnSpPr>
          <p:nvPr/>
        </p:nvCxnSpPr>
        <p:spPr>
          <a:xfrm flipV="1">
            <a:off x="4392719" y="4261475"/>
            <a:ext cx="2448294" cy="89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50" idx="2"/>
            <a:endCxn id="57" idx="0"/>
          </p:cNvCxnSpPr>
          <p:nvPr/>
        </p:nvCxnSpPr>
        <p:spPr>
          <a:xfrm flipH="1">
            <a:off x="6735103" y="4446141"/>
            <a:ext cx="1119800" cy="765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613410" y="4492476"/>
            <a:ext cx="1811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Excess BaCl</a:t>
            </a:r>
            <a:r>
              <a:rPr lang="en-US" baseline="-25000" dirty="0" smtClean="0"/>
              <a:t>2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),</a:t>
            </a:r>
          </a:p>
          <a:p>
            <a:r>
              <a:rPr lang="en-US" dirty="0" smtClean="0"/>
              <a:t>Filtration 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741590" y="5211401"/>
            <a:ext cx="1987025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Dry and weigh the insoluble BaCO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50" idx="2"/>
            <a:endCxn id="59" idx="0"/>
          </p:cNvCxnSpPr>
          <p:nvPr/>
        </p:nvCxnSpPr>
        <p:spPr>
          <a:xfrm>
            <a:off x="7854903" y="4446141"/>
            <a:ext cx="1269722" cy="756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997161" y="5202732"/>
            <a:ext cx="22549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No. of mole of 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in</a:t>
            </a:r>
            <a:r>
              <a:rPr lang="en-US" baseline="-25000" dirty="0" smtClean="0"/>
              <a:t> 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8690509" y="4446141"/>
            <a:ext cx="2091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Titrate against </a:t>
            </a:r>
            <a:endParaRPr lang="en-US" altLang="zh-TW" dirty="0" smtClean="0"/>
          </a:p>
          <a:p>
            <a:r>
              <a:rPr lang="en-US" altLang="zh-TW" dirty="0" smtClean="0"/>
              <a:t>standard </a:t>
            </a:r>
            <a:r>
              <a:rPr lang="en-US" altLang="zh-TW" dirty="0"/>
              <a:t>strong acid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131439" y="2943882"/>
            <a:ext cx="28500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Mixture of 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and CaCO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5574290" y="3395144"/>
            <a:ext cx="2321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issolve in water,</a:t>
            </a:r>
          </a:p>
          <a:p>
            <a:r>
              <a:rPr lang="en-US" altLang="zh-TW" dirty="0" smtClean="0"/>
              <a:t>Filtration 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432482" y="4085741"/>
            <a:ext cx="19602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Ca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(s) </a:t>
            </a:r>
            <a:r>
              <a:rPr lang="en-US" altLang="zh-TW" dirty="0" smtClean="0"/>
              <a:t>(residue)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841013" y="4076809"/>
            <a:ext cx="2027779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(filtrate)</a:t>
            </a:r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412600" y="4455073"/>
            <a:ext cx="1979" cy="735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430755" y="5202732"/>
            <a:ext cx="19619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Dry and weigh the insoluble </a:t>
            </a:r>
            <a:r>
              <a:rPr lang="en-US" altLang="zh-TW" dirty="0" smtClean="0"/>
              <a:t>Ca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endParaRPr lang="en-US" dirty="0"/>
          </a:p>
        </p:txBody>
      </p:sp>
      <p:cxnSp>
        <p:nvCxnSpPr>
          <p:cNvPr id="67" name="Straight Connector 66"/>
          <p:cNvCxnSpPr>
            <a:stCxn id="61" idx="2"/>
          </p:cNvCxnSpPr>
          <p:nvPr/>
        </p:nvCxnSpPr>
        <p:spPr>
          <a:xfrm flipH="1">
            <a:off x="5556477" y="3313214"/>
            <a:ext cx="1" cy="9571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3" idx="3"/>
          </p:cNvCxnSpPr>
          <p:nvPr/>
        </p:nvCxnSpPr>
        <p:spPr>
          <a:xfrm>
            <a:off x="4392719" y="4270407"/>
            <a:ext cx="11637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4" idx="2"/>
            <a:endCxn id="71" idx="0"/>
          </p:cNvCxnSpPr>
          <p:nvPr/>
        </p:nvCxnSpPr>
        <p:spPr>
          <a:xfrm flipH="1">
            <a:off x="6735103" y="4446141"/>
            <a:ext cx="1119800" cy="7652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741590" y="5211401"/>
            <a:ext cx="1987025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Dry and weigh the insoluble BaCO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2" name="Straight Arrow Connector 71"/>
          <p:cNvCxnSpPr>
            <a:stCxn id="64" idx="2"/>
            <a:endCxn id="73" idx="0"/>
          </p:cNvCxnSpPr>
          <p:nvPr/>
        </p:nvCxnSpPr>
        <p:spPr>
          <a:xfrm>
            <a:off x="7854903" y="4446141"/>
            <a:ext cx="1269722" cy="7565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997161" y="5202732"/>
            <a:ext cx="2254928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No. of mole of 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2-</a:t>
            </a:r>
            <a:r>
              <a:rPr lang="en-US" dirty="0" smtClean="0"/>
              <a:t>in</a:t>
            </a:r>
            <a:r>
              <a:rPr lang="en-US" baseline="-25000" dirty="0" smtClean="0"/>
              <a:t> </a:t>
            </a:r>
            <a:r>
              <a:rPr lang="en-US" dirty="0"/>
              <a:t>K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8690509" y="4446141"/>
            <a:ext cx="2091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Titrate against </a:t>
            </a:r>
            <a:endParaRPr lang="en-US" altLang="zh-TW" dirty="0" smtClean="0"/>
          </a:p>
          <a:p>
            <a:r>
              <a:rPr lang="en-US" altLang="zh-TW" dirty="0" smtClean="0"/>
              <a:t>standard </a:t>
            </a:r>
            <a:r>
              <a:rPr lang="en-US" altLang="zh-TW" dirty="0"/>
              <a:t>strong acid</a:t>
            </a:r>
            <a:endParaRPr lang="en-US" dirty="0"/>
          </a:p>
        </p:txBody>
      </p:sp>
      <p:cxnSp>
        <p:nvCxnSpPr>
          <p:cNvPr id="75" name="Straight Connector 74"/>
          <p:cNvCxnSpPr>
            <a:endCxn id="64" idx="1"/>
          </p:cNvCxnSpPr>
          <p:nvPr/>
        </p:nvCxnSpPr>
        <p:spPr>
          <a:xfrm flipV="1">
            <a:off x="5556477" y="4261475"/>
            <a:ext cx="1284536" cy="89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7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Method </a:t>
            </a:r>
            <a:r>
              <a:rPr lang="en-US" altLang="zh-TW" b="1" dirty="0" smtClean="0"/>
              <a:t>3 (Direct titration)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68718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find out the </a:t>
            </a:r>
            <a:r>
              <a:rPr lang="en-US" u="sng" dirty="0">
                <a:solidFill>
                  <a:srgbClr val="FF0000"/>
                </a:solidFill>
              </a:rPr>
              <a:t>total amount of carbonate 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present in the sample.</a:t>
            </a:r>
          </a:p>
          <a:p>
            <a:r>
              <a:rPr lang="en-US" dirty="0"/>
              <a:t>Use methyl orange as the indicator.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31439" y="2943882"/>
            <a:ext cx="28500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Mixture of 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and CaCO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5" name="Straight Connector 14"/>
          <p:cNvCxnSpPr>
            <a:stCxn id="4" idx="2"/>
          </p:cNvCxnSpPr>
          <p:nvPr/>
        </p:nvCxnSpPr>
        <p:spPr>
          <a:xfrm>
            <a:off x="5556478" y="3313214"/>
            <a:ext cx="0" cy="5929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56478" y="3348726"/>
            <a:ext cx="208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Dissolve in water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25402" y="3781883"/>
            <a:ext cx="2273688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+ CaCO</a:t>
            </a:r>
            <a:r>
              <a:rPr lang="en-US" baseline="-25000" dirty="0" smtClean="0"/>
              <a:t>3</a:t>
            </a:r>
            <a:r>
              <a:rPr lang="en-US" dirty="0" smtClean="0"/>
              <a:t>(s) 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flipH="1">
            <a:off x="3879540" y="4151215"/>
            <a:ext cx="1682706" cy="5064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1561" y="4657621"/>
            <a:ext cx="3124939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Total amount of carbonate ions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81887" y="502695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2"/>
            <a:endCxn id="44" idx="0"/>
          </p:cNvCxnSpPr>
          <p:nvPr/>
        </p:nvCxnSpPr>
        <p:spPr>
          <a:xfrm>
            <a:off x="5562246" y="4151215"/>
            <a:ext cx="1806213" cy="5383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107822" y="4689598"/>
            <a:ext cx="252127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 smtClean="0"/>
              <a:t>KCl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aq</a:t>
            </a:r>
            <a:r>
              <a:rPr lang="en-US" altLang="zh-TW" dirty="0" smtClean="0"/>
              <a:t>) + CaCl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aq</a:t>
            </a:r>
            <a:r>
              <a:rPr lang="en-US" altLang="zh-TW" dirty="0" smtClean="0"/>
              <a:t>) + acid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981516" y="3977584"/>
            <a:ext cx="3117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Known amount of </a:t>
            </a:r>
          </a:p>
          <a:p>
            <a:r>
              <a:rPr lang="en-US" dirty="0" smtClean="0"/>
              <a:t>excess strong standard acid </a:t>
            </a:r>
            <a:r>
              <a:rPr lang="en-US" dirty="0" err="1" smtClean="0"/>
              <a:t>HCl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805989" y="5592936"/>
            <a:ext cx="31249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Total amount of carbonate ions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44" idx="2"/>
            <a:endCxn id="53" idx="0"/>
          </p:cNvCxnSpPr>
          <p:nvPr/>
        </p:nvCxnSpPr>
        <p:spPr>
          <a:xfrm>
            <a:off x="7368459" y="5058930"/>
            <a:ext cx="0" cy="5340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335674" y="5141267"/>
            <a:ext cx="292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Titrate against standard alkali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251155" y="3964062"/>
            <a:ext cx="2091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Titrate against </a:t>
            </a:r>
            <a:endParaRPr lang="en-US" altLang="zh-TW" dirty="0" smtClean="0"/>
          </a:p>
          <a:p>
            <a:r>
              <a:rPr lang="en-US" altLang="zh-TW" dirty="0" smtClean="0"/>
              <a:t>standard </a:t>
            </a:r>
            <a:r>
              <a:rPr lang="en-US" altLang="zh-TW" dirty="0"/>
              <a:t>strong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9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Nitrogen </a:t>
            </a:r>
            <a:r>
              <a:rPr lang="en-US" sz="2400" dirty="0"/>
              <a:t>monoxide has a </a:t>
            </a:r>
            <a:r>
              <a:rPr lang="en-US" sz="2400" dirty="0">
                <a:solidFill>
                  <a:srgbClr val="FF0000"/>
                </a:solidFill>
              </a:rPr>
              <a:t>very limited solubility in water.  </a:t>
            </a:r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oxidation state of nitrogen in nitrogen </a:t>
            </a:r>
            <a:r>
              <a:rPr lang="en-US" sz="2400" dirty="0" smtClean="0"/>
              <a:t>monoxide (NO) </a:t>
            </a:r>
            <a:r>
              <a:rPr lang="en-US" sz="2400" dirty="0"/>
              <a:t>is +2.  Since typical oxidation state of nitrogen ranges from -3 to +5, </a:t>
            </a:r>
            <a:r>
              <a:rPr lang="en-US" sz="2400" dirty="0">
                <a:solidFill>
                  <a:srgbClr val="FF0000"/>
                </a:solidFill>
              </a:rPr>
              <a:t>nitrogen monoxide </a:t>
            </a:r>
            <a:r>
              <a:rPr lang="en-US" sz="2400" dirty="0"/>
              <a:t>has</a:t>
            </a:r>
            <a:r>
              <a:rPr lang="en-US" sz="2400" dirty="0">
                <a:solidFill>
                  <a:srgbClr val="FF0000"/>
                </a:solidFill>
              </a:rPr>
              <a:t> both </a:t>
            </a:r>
            <a:r>
              <a:rPr lang="en-US" sz="2400" dirty="0" err="1">
                <a:solidFill>
                  <a:srgbClr val="FF0000"/>
                </a:solidFill>
              </a:rPr>
              <a:t>oxidising</a:t>
            </a:r>
            <a:r>
              <a:rPr lang="en-US" sz="2400" dirty="0">
                <a:solidFill>
                  <a:srgbClr val="FF0000"/>
                </a:solidFill>
              </a:rPr>
              <a:t> and reducing properties </a:t>
            </a:r>
            <a:r>
              <a:rPr lang="en-US" sz="2400" dirty="0"/>
              <a:t>with suitable reagents.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88179"/>
              </p:ext>
            </p:extLst>
          </p:nvPr>
        </p:nvGraphicFramePr>
        <p:xfrm>
          <a:off x="1184999" y="1925700"/>
          <a:ext cx="923607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3" name="CS ChemDraw Drawing" r:id="rId3" imgW="6081879" imgH="254251" progId="ChemDraw.Document.6.0">
                  <p:embed/>
                </p:oleObj>
              </mc:Choice>
              <mc:Fallback>
                <p:oleObj name="CS ChemDraw Drawing" r:id="rId3" imgW="6081879" imgH="254251" progId="ChemDraw.Document.6.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999" y="1925700"/>
                        <a:ext cx="923607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14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Method </a:t>
            </a:r>
            <a:r>
              <a:rPr lang="en-US" b="1" dirty="0" smtClean="0"/>
              <a:t>4 (Back titration)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68718"/>
          </a:xfrm>
        </p:spPr>
        <p:txBody>
          <a:bodyPr/>
          <a:lstStyle/>
          <a:p>
            <a:r>
              <a:rPr lang="en-US" dirty="0" smtClean="0"/>
              <a:t>To find </a:t>
            </a:r>
            <a:r>
              <a:rPr lang="en-US" dirty="0"/>
              <a:t>out the </a:t>
            </a:r>
            <a:r>
              <a:rPr lang="en-US" u="sng" dirty="0">
                <a:solidFill>
                  <a:srgbClr val="FF0000"/>
                </a:solidFill>
              </a:rPr>
              <a:t>total amount of carbonate 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present in the sample.</a:t>
            </a:r>
          </a:p>
          <a:p>
            <a:r>
              <a:rPr lang="en-US" dirty="0"/>
              <a:t>Use phenolphthalein as the indicator.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131439" y="2943882"/>
            <a:ext cx="28500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Mixture of 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and CaCO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5" name="Straight Connector 14"/>
          <p:cNvCxnSpPr>
            <a:stCxn id="4" idx="2"/>
          </p:cNvCxnSpPr>
          <p:nvPr/>
        </p:nvCxnSpPr>
        <p:spPr>
          <a:xfrm>
            <a:off x="5556478" y="3313214"/>
            <a:ext cx="0" cy="5929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56478" y="3348726"/>
            <a:ext cx="208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Dissolve in water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25402" y="3781883"/>
            <a:ext cx="2273688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(</a:t>
            </a:r>
            <a:r>
              <a:rPr lang="en-US" dirty="0" err="1" smtClean="0"/>
              <a:t>aq</a:t>
            </a:r>
            <a:r>
              <a:rPr lang="en-US" dirty="0" smtClean="0"/>
              <a:t>) + CaCO</a:t>
            </a:r>
            <a:r>
              <a:rPr lang="en-US" baseline="-25000" dirty="0" smtClean="0"/>
              <a:t>3</a:t>
            </a:r>
            <a:r>
              <a:rPr lang="en-US" dirty="0" smtClean="0"/>
              <a:t>(s) 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flipH="1">
            <a:off x="3879540" y="4151215"/>
            <a:ext cx="1682706" cy="506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1561" y="4657621"/>
            <a:ext cx="312493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Total amount of carbonate ions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781887" y="502695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2"/>
            <a:endCxn id="44" idx="0"/>
          </p:cNvCxnSpPr>
          <p:nvPr/>
        </p:nvCxnSpPr>
        <p:spPr>
          <a:xfrm>
            <a:off x="5562246" y="4151215"/>
            <a:ext cx="1806213" cy="5383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107822" y="4689598"/>
            <a:ext cx="2521273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err="1" smtClean="0"/>
              <a:t>KCl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aq</a:t>
            </a:r>
            <a:r>
              <a:rPr lang="en-US" altLang="zh-TW" dirty="0" smtClean="0"/>
              <a:t>) + CaCl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aq</a:t>
            </a:r>
            <a:r>
              <a:rPr lang="en-US" altLang="zh-TW" dirty="0" smtClean="0"/>
              <a:t>) + acid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981516" y="3977584"/>
            <a:ext cx="3117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Known amount of </a:t>
            </a:r>
          </a:p>
          <a:p>
            <a:r>
              <a:rPr lang="en-US" dirty="0" smtClean="0"/>
              <a:t>excess strong standard acid </a:t>
            </a:r>
            <a:r>
              <a:rPr lang="en-US" dirty="0" err="1" smtClean="0"/>
              <a:t>HCl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5805989" y="5592936"/>
            <a:ext cx="3124939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Total amount of carbonate ions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44" idx="2"/>
            <a:endCxn id="53" idx="0"/>
          </p:cNvCxnSpPr>
          <p:nvPr/>
        </p:nvCxnSpPr>
        <p:spPr>
          <a:xfrm>
            <a:off x="7368459" y="5058930"/>
            <a:ext cx="0" cy="534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335674" y="5141267"/>
            <a:ext cx="292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Titrate against standard alkali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251155" y="3964062"/>
            <a:ext cx="2091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Titrate against </a:t>
            </a:r>
            <a:endParaRPr lang="en-US" altLang="zh-TW" dirty="0" smtClean="0"/>
          </a:p>
          <a:p>
            <a:r>
              <a:rPr lang="en-US" altLang="zh-TW" dirty="0" smtClean="0"/>
              <a:t>standard </a:t>
            </a:r>
            <a:r>
              <a:rPr lang="en-US" altLang="zh-TW" dirty="0"/>
              <a:t>strong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3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Remarks on Methods </a:t>
            </a:r>
            <a:r>
              <a:rPr lang="en-US" b="1" dirty="0"/>
              <a:t>3 and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For methods </a:t>
            </a:r>
            <a:r>
              <a:rPr lang="en-US" sz="2400" dirty="0" smtClean="0"/>
              <a:t>3</a:t>
            </a:r>
            <a:r>
              <a:rPr lang="en-US" sz="2400" dirty="0">
                <a:solidFill>
                  <a:srgbClr val="FF0000"/>
                </a:solidFill>
              </a:rPr>
              <a:t> (direct titration)</a:t>
            </a:r>
            <a:r>
              <a:rPr lang="en-US" sz="2400" dirty="0" smtClean="0"/>
              <a:t>, </a:t>
            </a:r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determination of end-point is difficult </a:t>
            </a:r>
            <a:r>
              <a:rPr lang="en-US" sz="2400" dirty="0"/>
              <a:t>due to various reasons, such as the poor solubility of calcium carbonate in water. However, the </a:t>
            </a:r>
            <a:r>
              <a:rPr lang="en-US" sz="2400" dirty="0">
                <a:solidFill>
                  <a:srgbClr val="FF0000"/>
                </a:solidFill>
              </a:rPr>
              <a:t>accuracy</a:t>
            </a:r>
            <a:r>
              <a:rPr lang="en-US" sz="2400" dirty="0"/>
              <a:t> of this method </a:t>
            </a:r>
            <a:r>
              <a:rPr lang="en-US" sz="2400" dirty="0">
                <a:solidFill>
                  <a:srgbClr val="FF0000"/>
                </a:solidFill>
              </a:rPr>
              <a:t>is comparable with other methods </a:t>
            </a:r>
            <a:r>
              <a:rPr lang="en-US" sz="2400" dirty="0"/>
              <a:t>so it is not excluded. </a:t>
            </a:r>
          </a:p>
          <a:p>
            <a:pPr marL="201168" lvl="1" indent="0">
              <a:buNone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Back </a:t>
            </a:r>
            <a:r>
              <a:rPr lang="en-US" sz="2400" dirty="0">
                <a:solidFill>
                  <a:srgbClr val="FF0000"/>
                </a:solidFill>
              </a:rPr>
              <a:t>titration </a:t>
            </a:r>
            <a:r>
              <a:rPr lang="en-US" sz="2400" dirty="0"/>
              <a:t>technique is </a:t>
            </a:r>
            <a:r>
              <a:rPr lang="en-US" sz="2400" dirty="0">
                <a:solidFill>
                  <a:srgbClr val="FF0000"/>
                </a:solidFill>
              </a:rPr>
              <a:t>not required </a:t>
            </a:r>
            <a:r>
              <a:rPr lang="en-US" sz="2400" dirty="0"/>
              <a:t>in DSE Chemistry </a:t>
            </a:r>
            <a:r>
              <a:rPr lang="en-US" sz="2400" dirty="0" smtClean="0"/>
              <a:t>curriculum, but its </a:t>
            </a:r>
            <a:r>
              <a:rPr lang="en-US" sz="2400" dirty="0"/>
              <a:t>determination of end-point </a:t>
            </a:r>
            <a:r>
              <a:rPr lang="en-US" sz="2400" dirty="0" smtClean="0"/>
              <a:t>was </a:t>
            </a:r>
            <a:r>
              <a:rPr lang="en-US" sz="2400" dirty="0"/>
              <a:t>easier in our trials.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888" y="286603"/>
            <a:ext cx="10750857" cy="145075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Other methods measuring volume of CO</a:t>
            </a:r>
            <a:r>
              <a:rPr lang="en-US" sz="4000" b="1" baseline="-25000" dirty="0" smtClean="0"/>
              <a:t>2</a:t>
            </a:r>
            <a:r>
              <a:rPr lang="en-US" sz="4000" b="1" dirty="0" smtClean="0"/>
              <a:t>(g) produced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421249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</a:t>
            </a:r>
            <a:r>
              <a:rPr lang="en-US" sz="2400" dirty="0" smtClean="0"/>
              <a:t>esults are not satisfactory, due to reasons like the leakage of gas and the solubility of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(g) in solution.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These two </a:t>
            </a:r>
            <a:r>
              <a:rPr lang="en-US" sz="2400" dirty="0"/>
              <a:t>methods are not recommended.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64119" y="3156954"/>
            <a:ext cx="28500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Mixture of K</a:t>
            </a:r>
            <a:r>
              <a:rPr lang="en-US" baseline="-25000" dirty="0" smtClean="0"/>
              <a:t>2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dirty="0" smtClean="0"/>
              <a:t> and CaCO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89158" y="3561798"/>
            <a:ext cx="208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 </a:t>
            </a:r>
            <a:r>
              <a:rPr lang="en-US" dirty="0" err="1" smtClean="0"/>
              <a:t>HCl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31386" y="3994955"/>
            <a:ext cx="3534256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KCl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aq</a:t>
            </a:r>
            <a:r>
              <a:rPr lang="en-US" dirty="0" smtClean="0">
                <a:solidFill>
                  <a:schemeClr val="tx1"/>
                </a:solidFill>
              </a:rPr>
              <a:t>) + CaCl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aq</a:t>
            </a:r>
            <a:r>
              <a:rPr lang="en-US" dirty="0" smtClean="0">
                <a:solidFill>
                  <a:schemeClr val="tx1"/>
                </a:solidFill>
              </a:rPr>
              <a:t>) +H</a:t>
            </a:r>
            <a:r>
              <a:rPr lang="en-US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O(l) + </a:t>
            </a:r>
            <a:r>
              <a:rPr lang="en-US" dirty="0" smtClean="0">
                <a:solidFill>
                  <a:srgbClr val="FF0000"/>
                </a:solidFill>
              </a:rPr>
              <a:t>CO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(g)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7" idx="2"/>
            <a:endCxn id="9" idx="0"/>
          </p:cNvCxnSpPr>
          <p:nvPr/>
        </p:nvCxnSpPr>
        <p:spPr>
          <a:xfrm flipH="1">
            <a:off x="4376711" y="4364287"/>
            <a:ext cx="1721803" cy="5064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14241" y="4870693"/>
            <a:ext cx="31249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Measure </a:t>
            </a:r>
            <a:r>
              <a:rPr lang="en-US" dirty="0"/>
              <a:t>the volume of CO</a:t>
            </a:r>
            <a:r>
              <a:rPr lang="en-US" baseline="-25000" dirty="0"/>
              <a:t>2</a:t>
            </a:r>
            <a:r>
              <a:rPr lang="en-US" dirty="0"/>
              <a:t> gas produced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14567" y="524002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2"/>
            <a:endCxn id="12" idx="0"/>
          </p:cNvCxnSpPr>
          <p:nvPr/>
        </p:nvCxnSpPr>
        <p:spPr>
          <a:xfrm>
            <a:off x="6098514" y="4364287"/>
            <a:ext cx="1704962" cy="5028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61112" y="4867158"/>
            <a:ext cx="3284728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Measure the </a:t>
            </a:r>
            <a:r>
              <a:rPr lang="en-US" dirty="0"/>
              <a:t>loss of mass in the </a:t>
            </a:r>
            <a:r>
              <a:rPr lang="en-US" dirty="0" smtClean="0"/>
              <a:t>sample due to the loss of CO</a:t>
            </a:r>
            <a:r>
              <a:rPr lang="en-US" baseline="-25000" dirty="0" smtClean="0"/>
              <a:t>2</a:t>
            </a:r>
            <a:r>
              <a:rPr lang="en-US" dirty="0" smtClean="0"/>
              <a:t> gas</a:t>
            </a:r>
            <a:endParaRPr lang="en-US" dirty="0"/>
          </a:p>
        </p:txBody>
      </p:sp>
      <p:cxnSp>
        <p:nvCxnSpPr>
          <p:cNvPr id="56" name="Straight Arrow Connector 55"/>
          <p:cNvCxnSpPr>
            <a:stCxn id="4" idx="2"/>
            <a:endCxn id="7" idx="0"/>
          </p:cNvCxnSpPr>
          <p:nvPr/>
        </p:nvCxnSpPr>
        <p:spPr>
          <a:xfrm>
            <a:off x="6089158" y="3526286"/>
            <a:ext cx="9356" cy="4686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6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Summary of results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189627"/>
              </p:ext>
            </p:extLst>
          </p:nvPr>
        </p:nvGraphicFramePr>
        <p:xfrm>
          <a:off x="1571624" y="1952618"/>
          <a:ext cx="8877301" cy="39624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71826"/>
                <a:gridCol w="2847975"/>
                <a:gridCol w="2857500"/>
              </a:tblGrid>
              <a:tr h="660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 dirty="0">
                          <a:effectLst/>
                        </a:rPr>
                        <a:t>Method</a:t>
                      </a:r>
                      <a:endParaRPr lang="en-US" sz="30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 dirty="0">
                          <a:effectLst/>
                        </a:rPr>
                        <a:t>Mass % of K</a:t>
                      </a:r>
                      <a:r>
                        <a:rPr lang="en-US" sz="3000" kern="100" baseline="-25000" dirty="0">
                          <a:effectLst/>
                        </a:rPr>
                        <a:t>2</a:t>
                      </a:r>
                      <a:r>
                        <a:rPr lang="en-US" sz="3000" kern="100" dirty="0">
                          <a:effectLst/>
                        </a:rPr>
                        <a:t>CO</a:t>
                      </a:r>
                      <a:r>
                        <a:rPr lang="en-US" sz="3000" kern="100" baseline="-25000" dirty="0">
                          <a:effectLst/>
                        </a:rPr>
                        <a:t>3</a:t>
                      </a:r>
                      <a:endParaRPr lang="en-US" sz="30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 dirty="0">
                          <a:effectLst/>
                        </a:rPr>
                        <a:t>Mass % of CaCO</a:t>
                      </a:r>
                      <a:r>
                        <a:rPr lang="en-US" sz="3000" kern="100" baseline="-25000" dirty="0">
                          <a:effectLst/>
                        </a:rPr>
                        <a:t>3</a:t>
                      </a:r>
                      <a:endParaRPr lang="en-US" sz="30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0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>
                          <a:effectLst/>
                        </a:rPr>
                        <a:t>1</a:t>
                      </a:r>
                      <a:endParaRPr lang="en-US" sz="30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>
                          <a:effectLst/>
                        </a:rPr>
                        <a:t>64</a:t>
                      </a:r>
                      <a:endParaRPr lang="en-US" sz="30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 dirty="0">
                          <a:effectLst/>
                        </a:rPr>
                        <a:t>36</a:t>
                      </a:r>
                      <a:endParaRPr lang="en-US" sz="30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0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>
                          <a:effectLst/>
                        </a:rPr>
                        <a:t>2A</a:t>
                      </a:r>
                      <a:endParaRPr lang="en-US" sz="30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>
                          <a:effectLst/>
                        </a:rPr>
                        <a:t>50</a:t>
                      </a:r>
                      <a:endParaRPr lang="en-US" sz="30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 dirty="0">
                          <a:effectLst/>
                        </a:rPr>
                        <a:t>50</a:t>
                      </a:r>
                      <a:endParaRPr lang="en-US" sz="30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0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>
                          <a:effectLst/>
                        </a:rPr>
                        <a:t>2B</a:t>
                      </a:r>
                      <a:endParaRPr lang="en-US" sz="30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>
                          <a:effectLst/>
                        </a:rPr>
                        <a:t>55</a:t>
                      </a:r>
                      <a:endParaRPr lang="en-US" sz="30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 dirty="0">
                          <a:effectLst/>
                        </a:rPr>
                        <a:t>45</a:t>
                      </a:r>
                      <a:endParaRPr lang="en-US" sz="30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0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>
                          <a:effectLst/>
                        </a:rPr>
                        <a:t>3 (Direct Titration)</a:t>
                      </a:r>
                      <a:endParaRPr lang="en-US" sz="30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>
                          <a:effectLst/>
                        </a:rPr>
                        <a:t>62</a:t>
                      </a:r>
                      <a:endParaRPr lang="en-US" sz="30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>
                          <a:effectLst/>
                        </a:rPr>
                        <a:t>38</a:t>
                      </a:r>
                      <a:endParaRPr lang="en-US" sz="30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0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>
                          <a:effectLst/>
                        </a:rPr>
                        <a:t>4 (Back Titration)</a:t>
                      </a:r>
                      <a:endParaRPr lang="en-US" sz="30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>
                          <a:effectLst/>
                        </a:rPr>
                        <a:t>63</a:t>
                      </a:r>
                      <a:endParaRPr lang="en-US" sz="3000" kern="10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457200" algn="l"/>
                        </a:tabLst>
                      </a:pPr>
                      <a:r>
                        <a:rPr lang="en-US" sz="3000" kern="100" dirty="0">
                          <a:effectLst/>
                        </a:rPr>
                        <a:t>37</a:t>
                      </a:r>
                      <a:endParaRPr lang="en-US" sz="3000" kern="100" dirty="0">
                        <a:effectLst/>
                        <a:latin typeface="Calibri"/>
                        <a:ea typeface="PMingLiU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426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189" y="286603"/>
            <a:ext cx="10999434" cy="1450757"/>
          </a:xfrm>
        </p:spPr>
        <p:txBody>
          <a:bodyPr>
            <a:normAutofit/>
          </a:bodyPr>
          <a:lstStyle/>
          <a:p>
            <a:r>
              <a:rPr lang="en-US" sz="4200" b="1" dirty="0" smtClean="0"/>
              <a:t>Solving simultaneous linear equations in 2 unknowns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pPr algn="ctr"/>
            <a:r>
              <a:rPr lang="en-US" sz="4000" dirty="0" smtClean="0">
                <a:hlinkClick r:id="rId2"/>
              </a:rPr>
              <a:t>http</a:t>
            </a:r>
            <a:r>
              <a:rPr lang="en-US" sz="4000" dirty="0">
                <a:hlinkClick r:id="rId2"/>
              </a:rPr>
              <a:t>://</a:t>
            </a:r>
            <a:r>
              <a:rPr lang="en-US" sz="4000" dirty="0" smtClean="0">
                <a:hlinkClick r:id="rId2"/>
              </a:rPr>
              <a:t>www.webmath.com/solver2.html</a:t>
            </a:r>
            <a:endParaRPr lang="en-US" sz="4000" dirty="0" smtClean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27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Tasks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To prepare nitrogen monoxide from sodium nitrite and </a:t>
            </a:r>
            <a:r>
              <a:rPr lang="en-US" sz="2400" dirty="0" smtClean="0"/>
              <a:t>                                             acidified </a:t>
            </a:r>
            <a:r>
              <a:rPr lang="en-US" sz="2400" dirty="0"/>
              <a:t>iron(II) </a:t>
            </a:r>
            <a:r>
              <a:rPr lang="en-US" sz="2400" dirty="0" err="1"/>
              <a:t>sulphate</a:t>
            </a:r>
            <a:r>
              <a:rPr lang="en-US" sz="2400" dirty="0"/>
              <a:t> solution</a:t>
            </a:r>
            <a:r>
              <a:rPr lang="en-US" sz="2400" dirty="0" smtClean="0"/>
              <a:t>.</a:t>
            </a:r>
          </a:p>
          <a:p>
            <a:pPr marL="201168" lvl="1" indent="0">
              <a:buNone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To study the </a:t>
            </a:r>
            <a:r>
              <a:rPr lang="en-US" sz="2400" dirty="0" err="1"/>
              <a:t>oxidising</a:t>
            </a:r>
            <a:r>
              <a:rPr lang="en-US" sz="2400" dirty="0"/>
              <a:t> and reducing properties of nitrogen monoxide with </a:t>
            </a:r>
            <a:r>
              <a:rPr lang="en-US" sz="2400" dirty="0" smtClean="0"/>
              <a:t>               (</a:t>
            </a:r>
            <a:r>
              <a:rPr lang="en-US" sz="2400" dirty="0"/>
              <a:t>1) acidified potassium permanganate solution, </a:t>
            </a:r>
            <a:r>
              <a:rPr lang="en-US" sz="2400" dirty="0" smtClean="0"/>
              <a:t>                                                                  (</a:t>
            </a:r>
            <a:r>
              <a:rPr lang="en-US" sz="2400" dirty="0"/>
              <a:t>2) bromine water, </a:t>
            </a:r>
            <a:r>
              <a:rPr lang="en-US" sz="2400" dirty="0" smtClean="0"/>
              <a:t>                                                                                                                       (</a:t>
            </a:r>
            <a:r>
              <a:rPr lang="en-US" sz="2400" dirty="0"/>
              <a:t>3) </a:t>
            </a:r>
            <a:r>
              <a:rPr lang="en-US" sz="2400" dirty="0" smtClean="0"/>
              <a:t>acidified </a:t>
            </a:r>
            <a:r>
              <a:rPr lang="en-US" sz="2400" dirty="0"/>
              <a:t>iron(II) </a:t>
            </a:r>
            <a:r>
              <a:rPr lang="en-US" sz="2400" dirty="0" err="1"/>
              <a:t>sulphate</a:t>
            </a:r>
            <a:r>
              <a:rPr lang="en-US" sz="2400" dirty="0"/>
              <a:t> solution, and </a:t>
            </a:r>
            <a:r>
              <a:rPr lang="en-US" sz="2400" dirty="0" smtClean="0"/>
              <a:t>                                                                               (</a:t>
            </a:r>
            <a:r>
              <a:rPr lang="en-US" sz="2400" dirty="0"/>
              <a:t>4) air (oxygen).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4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NaNO</a:t>
            </a:r>
            <a:r>
              <a:rPr lang="en-US" sz="2600" baseline="-25000" dirty="0"/>
              <a:t>2</a:t>
            </a:r>
            <a:r>
              <a:rPr lang="en-US" sz="2600" dirty="0"/>
              <a:t>(s)	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FeSO</a:t>
            </a:r>
            <a:r>
              <a:rPr lang="en-US" sz="2600" baseline="-25000" dirty="0"/>
              <a:t>4</a:t>
            </a:r>
            <a:r>
              <a:rPr lang="en-US" sz="2600" dirty="0"/>
              <a:t>/H</a:t>
            </a:r>
            <a:r>
              <a:rPr lang="en-US" sz="2600" baseline="30000" dirty="0"/>
              <a:t>+</a:t>
            </a:r>
            <a:r>
              <a:rPr lang="en-US" sz="2600" dirty="0"/>
              <a:t>(</a:t>
            </a:r>
            <a:r>
              <a:rPr lang="en-US" sz="2600" dirty="0" err="1"/>
              <a:t>aq</a:t>
            </a:r>
            <a:r>
              <a:rPr lang="en-US" sz="2600" dirty="0" smtClean="0"/>
              <a:t>)</a:t>
            </a:r>
            <a:r>
              <a:rPr lang="en-US" sz="2600" dirty="0"/>
              <a:t>		</a:t>
            </a:r>
            <a:endParaRPr lang="en-US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1 </a:t>
            </a:r>
            <a:r>
              <a:rPr lang="en-US" sz="2600" dirty="0"/>
              <a:t>M </a:t>
            </a:r>
            <a:r>
              <a:rPr lang="en-US" sz="2600" dirty="0" err="1"/>
              <a:t>NaOH</a:t>
            </a:r>
            <a:r>
              <a:rPr lang="en-US" sz="2600" dirty="0"/>
              <a:t>(</a:t>
            </a:r>
            <a:r>
              <a:rPr lang="en-US" sz="2600" dirty="0" err="1"/>
              <a:t>aq</a:t>
            </a:r>
            <a:r>
              <a:rPr lang="en-US" sz="2600" dirty="0" smtClean="0"/>
              <a:t>)</a:t>
            </a:r>
            <a:r>
              <a:rPr lang="en-US" sz="2600" dirty="0"/>
              <a:t>		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KMnO</a:t>
            </a:r>
            <a:r>
              <a:rPr lang="en-US" sz="2600" baseline="-25000" dirty="0"/>
              <a:t>4</a:t>
            </a:r>
            <a:r>
              <a:rPr lang="en-US" sz="2600" dirty="0"/>
              <a:t>/H</a:t>
            </a:r>
            <a:r>
              <a:rPr lang="en-US" sz="2600" baseline="30000" dirty="0"/>
              <a:t>+</a:t>
            </a:r>
            <a:r>
              <a:rPr lang="en-US" sz="2600" dirty="0"/>
              <a:t>(</a:t>
            </a:r>
            <a:r>
              <a:rPr lang="en-US" sz="2600" dirty="0" err="1"/>
              <a:t>aq</a:t>
            </a:r>
            <a:r>
              <a:rPr lang="en-US" sz="2600" dirty="0"/>
              <a:t>)		</a:t>
            </a:r>
            <a:endParaRPr lang="en-US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Br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(</a:t>
            </a:r>
            <a:r>
              <a:rPr lang="en-US" sz="2600" dirty="0" err="1" smtClean="0"/>
              <a:t>aq</a:t>
            </a:r>
            <a:r>
              <a:rPr lang="en-US" sz="2600" dirty="0"/>
              <a:t>)			</a:t>
            </a:r>
            <a:endParaRPr lang="en-US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err="1" smtClean="0"/>
              <a:t>Deionised</a:t>
            </a:r>
            <a:r>
              <a:rPr lang="en-US" sz="2600" dirty="0" smtClean="0"/>
              <a:t> </a:t>
            </a:r>
            <a:r>
              <a:rPr lang="en-US" sz="2600" dirty="0"/>
              <a:t>water		</a:t>
            </a:r>
          </a:p>
        </p:txBody>
      </p:sp>
      <p:pic>
        <p:nvPicPr>
          <p:cNvPr id="28675" name="Picture 3" descr="C:\Users\lai\Google Drive\Raymond Workshop 2017-05-02\Photo\edit\IMG_73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0" r="27137"/>
          <a:stretch/>
        </p:blipFill>
        <p:spPr bwMode="auto">
          <a:xfrm>
            <a:off x="6531430" y="1821767"/>
            <a:ext cx="1416572" cy="20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lai\Google Drive\Raymond Workshop 2017-05-02\Photo\edit\IMG_733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4" r="30723"/>
          <a:stretch/>
        </p:blipFill>
        <p:spPr bwMode="auto">
          <a:xfrm>
            <a:off x="4650002" y="4006171"/>
            <a:ext cx="1371906" cy="20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C:\Users\lai\Google Drive\Raymond Workshop 2017-05-02\Photo\edit\19181709_10214227834076287_215439760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4" r="32493" b="13480"/>
          <a:stretch/>
        </p:blipFill>
        <p:spPr bwMode="auto">
          <a:xfrm>
            <a:off x="4650002" y="1821768"/>
            <a:ext cx="1394709" cy="20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lai\Google Drive\Raymond Workshop 2017-05-02\Photo\edit\IMG_73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5" r="33604"/>
          <a:stretch/>
        </p:blipFill>
        <p:spPr bwMode="auto">
          <a:xfrm>
            <a:off x="6598698" y="4006171"/>
            <a:ext cx="1306815" cy="20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8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A: Preparation of Nitrogen </a:t>
            </a:r>
            <a:r>
              <a:rPr lang="en-US" b="1" dirty="0" smtClean="0"/>
              <a:t>Monoxide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5313045" cy="4023360"/>
          </a:xfrm>
        </p:spPr>
        <p:txBody>
          <a:bodyPr/>
          <a:lstStyle/>
          <a:p>
            <a:pPr lvl="0"/>
            <a:r>
              <a:rPr lang="en-US" sz="2400" dirty="0" smtClean="0"/>
              <a:t>1. 	Add </a:t>
            </a:r>
            <a:r>
              <a:rPr lang="en-US" sz="2400" dirty="0"/>
              <a:t>2</a:t>
            </a:r>
            <a:r>
              <a:rPr lang="en-US" sz="2400" dirty="0" smtClean="0"/>
              <a:t>50 </a:t>
            </a:r>
            <a:r>
              <a:rPr lang="en-US" sz="2400" dirty="0"/>
              <a:t>cm</a:t>
            </a:r>
            <a:r>
              <a:rPr lang="en-US" sz="2400" baseline="30000" dirty="0"/>
              <a:t>3 </a:t>
            </a:r>
            <a:r>
              <a:rPr lang="en-US" sz="2400" dirty="0"/>
              <a:t>of </a:t>
            </a:r>
            <a:r>
              <a:rPr lang="en-US" sz="2400" dirty="0" err="1"/>
              <a:t>deionised</a:t>
            </a:r>
            <a:r>
              <a:rPr lang="en-US" sz="2400" dirty="0"/>
              <a:t> water </a:t>
            </a:r>
            <a:r>
              <a:rPr lang="en-US" sz="2400" dirty="0" smtClean="0"/>
              <a:t>	into </a:t>
            </a:r>
            <a:r>
              <a:rPr lang="en-US" sz="2400" dirty="0"/>
              <a:t>a </a:t>
            </a:r>
            <a:r>
              <a:rPr lang="en-US" sz="2400" dirty="0" smtClean="0"/>
              <a:t>250 </a:t>
            </a:r>
            <a:r>
              <a:rPr lang="en-US" sz="2400" dirty="0"/>
              <a:t>cm</a:t>
            </a:r>
            <a:r>
              <a:rPr lang="en-US" sz="2400" baseline="30000" dirty="0"/>
              <a:t>3</a:t>
            </a:r>
            <a:r>
              <a:rPr lang="en-US" sz="2400" dirty="0"/>
              <a:t> beaker. </a:t>
            </a:r>
            <a:endParaRPr lang="en-US" sz="2400" dirty="0" smtClean="0"/>
          </a:p>
          <a:p>
            <a:pPr lvl="0"/>
            <a:endParaRPr lang="en-US" sz="2400" dirty="0"/>
          </a:p>
          <a:p>
            <a:pPr lvl="0"/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 smtClean="0"/>
              <a:t>2.	Pour </a:t>
            </a:r>
            <a:r>
              <a:rPr lang="en-US" sz="2400" dirty="0"/>
              <a:t>about 100 cm</a:t>
            </a:r>
            <a:r>
              <a:rPr lang="en-US" sz="2400" baseline="30000" dirty="0"/>
              <a:t>3</a:t>
            </a:r>
            <a:r>
              <a:rPr lang="en-US" sz="2400" dirty="0"/>
              <a:t> of 1 M </a:t>
            </a:r>
            <a:r>
              <a:rPr lang="en-US" sz="2400" dirty="0" err="1" smtClean="0"/>
              <a:t>NaOH</a:t>
            </a:r>
            <a:r>
              <a:rPr lang="en-US" sz="2400" dirty="0" smtClean="0"/>
              <a:t> 	solution </a:t>
            </a:r>
            <a:r>
              <a:rPr lang="en-US" sz="2400" dirty="0"/>
              <a:t>into another 250 </a:t>
            </a:r>
            <a:r>
              <a:rPr lang="en-US" sz="2400" dirty="0" smtClean="0"/>
              <a:t>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	beaker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300028" y="4477266"/>
            <a:ext cx="1177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deionised</a:t>
            </a:r>
            <a:r>
              <a:rPr lang="en-US" dirty="0" smtClean="0"/>
              <a:t> water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6674" y="4491389"/>
            <a:ext cx="116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 </a:t>
            </a:r>
            <a:r>
              <a:rPr lang="en-US" dirty="0" err="1" smtClean="0"/>
              <a:t>NaOH</a:t>
            </a:r>
            <a:endParaRPr lang="en-US" dirty="0" smtClean="0"/>
          </a:p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28674" name="Picture 2" descr="C:\Users\lai\Downloads\19096208_10214228670177189_825595210_o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4" t="24856" r="17753" b="24711"/>
          <a:stretch/>
        </p:blipFill>
        <p:spPr bwMode="auto">
          <a:xfrm>
            <a:off x="6845300" y="2160423"/>
            <a:ext cx="392077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Part A: Preparation of Nitrogen Monoxide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751195" cy="4023360"/>
          </a:xfrm>
        </p:spPr>
        <p:txBody>
          <a:bodyPr/>
          <a:lstStyle/>
          <a:p>
            <a:pPr lvl="0"/>
            <a:r>
              <a:rPr lang="en-US" sz="2400" dirty="0" smtClean="0"/>
              <a:t>3.	Carry </a:t>
            </a:r>
            <a:r>
              <a:rPr lang="en-US" sz="2400" dirty="0"/>
              <a:t>out the following for a 100 cm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smtClean="0"/>
              <a:t>	glass </a:t>
            </a:r>
            <a:r>
              <a:rPr lang="en-US" sz="2400" dirty="0"/>
              <a:t>syringe</a:t>
            </a:r>
            <a:r>
              <a:rPr lang="en-US" sz="2400" dirty="0" smtClean="0"/>
              <a:t>:</a:t>
            </a:r>
          </a:p>
          <a:p>
            <a:pPr lvl="0"/>
            <a:endParaRPr lang="en-US" sz="2400" dirty="0"/>
          </a:p>
          <a:p>
            <a:pPr marL="201168" lvl="1" indent="0">
              <a:buNone/>
            </a:pPr>
            <a:r>
              <a:rPr lang="en-US" sz="2400" dirty="0" smtClean="0"/>
              <a:t>	(a) </a:t>
            </a:r>
            <a:r>
              <a:rPr lang="en-US" sz="2400" dirty="0" smtClean="0">
                <a:solidFill>
                  <a:srgbClr val="FF0000"/>
                </a:solidFill>
              </a:rPr>
              <a:t>Insert</a:t>
            </a:r>
            <a:r>
              <a:rPr lang="en-US" sz="2400" dirty="0" smtClean="0"/>
              <a:t> </a:t>
            </a:r>
            <a:r>
              <a:rPr lang="en-US" sz="2400" dirty="0"/>
              <a:t>the plunger into the syringe, </a:t>
            </a:r>
            <a:r>
              <a:rPr lang="en-US" sz="2400" dirty="0" smtClean="0"/>
              <a:t>	and </a:t>
            </a:r>
            <a:r>
              <a:rPr lang="en-US" sz="2400" dirty="0" smtClean="0">
                <a:solidFill>
                  <a:srgbClr val="FF0000"/>
                </a:solidFill>
              </a:rPr>
              <a:t>push </a:t>
            </a:r>
            <a:r>
              <a:rPr lang="en-US" sz="2400" dirty="0">
                <a:solidFill>
                  <a:srgbClr val="FF0000"/>
                </a:solidFill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pull </a:t>
            </a:r>
            <a:r>
              <a:rPr lang="en-US" sz="2400" dirty="0"/>
              <a:t>the plunger several </a:t>
            </a:r>
            <a:r>
              <a:rPr lang="en-US" sz="2400" dirty="0" smtClean="0"/>
              <a:t>	times</a:t>
            </a:r>
            <a:r>
              <a:rPr lang="en-US" sz="2400" dirty="0"/>
              <a:t>.  </a:t>
            </a:r>
            <a:r>
              <a:rPr lang="en-US" sz="2400" dirty="0" smtClean="0"/>
              <a:t>Check </a:t>
            </a:r>
            <a:r>
              <a:rPr lang="en-US" sz="2400" dirty="0"/>
              <a:t>whether the </a:t>
            </a:r>
            <a:r>
              <a:rPr lang="en-US" sz="2400" dirty="0" smtClean="0"/>
              <a:t>plunger 	moves </a:t>
            </a:r>
            <a:r>
              <a:rPr lang="en-US" sz="2400" dirty="0"/>
              <a:t>smoothly in </a:t>
            </a:r>
            <a:r>
              <a:rPr lang="en-US" sz="2400" dirty="0" smtClean="0"/>
              <a:t>the </a:t>
            </a:r>
            <a:r>
              <a:rPr lang="en-US" sz="2400" dirty="0"/>
              <a:t>syringe. </a:t>
            </a:r>
            <a:endParaRPr lang="en-US" sz="2400" dirty="0" smtClean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 descr="C:\Users\lai\Google Drive\Raymond Workshop 2017-05-02\Powerpoint\NO\vs170608-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7" r="25798" b="-6"/>
          <a:stretch/>
        </p:blipFill>
        <p:spPr bwMode="auto">
          <a:xfrm>
            <a:off x="7111999" y="1917700"/>
            <a:ext cx="2199977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06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4777</TotalTime>
  <Words>2347</Words>
  <Application>Microsoft Office PowerPoint</Application>
  <PresentationFormat>Custom</PresentationFormat>
  <Paragraphs>415</Paragraphs>
  <Slides>54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回顧</vt:lpstr>
      <vt:lpstr>CS ChemDraw Drawing</vt:lpstr>
      <vt:lpstr>List of Experiment Today</vt:lpstr>
      <vt:lpstr>Website of Workshop Resources</vt:lpstr>
      <vt:lpstr>Preparation of Nitrogen Monoxide and Study of Its Chemical Properties (microscale experiment)</vt:lpstr>
      <vt:lpstr>Background</vt:lpstr>
      <vt:lpstr>Background</vt:lpstr>
      <vt:lpstr>Tasks </vt:lpstr>
      <vt:lpstr>Chemicals</vt:lpstr>
      <vt:lpstr>Part A: Preparation of Nitrogen Monoxide</vt:lpstr>
      <vt:lpstr>Part A: Preparation of Nitrogen Monoxide</vt:lpstr>
      <vt:lpstr>Part A: Preparation of Nitrogen Monoxide</vt:lpstr>
      <vt:lpstr>Part A: Preparation of Nitrogen Monoxide</vt:lpstr>
      <vt:lpstr>Part A: Preparation of Nitrogen Monoxide</vt:lpstr>
      <vt:lpstr>Part A: Preparation of Nitrogen Monoxide</vt:lpstr>
      <vt:lpstr>Part A: Preparation of Nitrogen Monoxide</vt:lpstr>
      <vt:lpstr>Part A: Preparation of Nitrogen Monoxide</vt:lpstr>
      <vt:lpstr>Part A: Preparation of Nitrogen Monoxide</vt:lpstr>
      <vt:lpstr>Part A: Preparation of Nitrogen Monoxide</vt:lpstr>
      <vt:lpstr>Part A: Preparation of Nitrogen Monoxide</vt:lpstr>
      <vt:lpstr>Part B: Study of the Oxidising and Reducing Properties of Nitrogen Monoxide</vt:lpstr>
      <vt:lpstr>Part B: Study of the Oxidising and Reducing Properties of Nitrogen Monoxide</vt:lpstr>
      <vt:lpstr>Results</vt:lpstr>
      <vt:lpstr>Results</vt:lpstr>
      <vt:lpstr>Making of  Silver Nanoparticles</vt:lpstr>
      <vt:lpstr>Background</vt:lpstr>
      <vt:lpstr>Making of Silver Nanoparticles</vt:lpstr>
      <vt:lpstr>Different stages of aggregation </vt:lpstr>
      <vt:lpstr>Tasks</vt:lpstr>
      <vt:lpstr>Chemicals </vt:lpstr>
      <vt:lpstr>Part A: Synthesis of Silver Nanoparticles</vt:lpstr>
      <vt:lpstr>Part A: Synthesis of Silver Nanoparticles</vt:lpstr>
      <vt:lpstr>Part A: Synthesis of Silver Nanoparticles</vt:lpstr>
      <vt:lpstr>Part B: Study the Properties of the Silver Nanoparticles</vt:lpstr>
      <vt:lpstr>PowerPoint Presentation</vt:lpstr>
      <vt:lpstr>Results</vt:lpstr>
      <vt:lpstr>Results</vt:lpstr>
      <vt:lpstr>Solution v.s. colloid v.s. suspension</vt:lpstr>
      <vt:lpstr>Quantitative Analysis of a Mixture of Carbonates (Inquiry-Based Approach)</vt:lpstr>
      <vt:lpstr>Background</vt:lpstr>
      <vt:lpstr>Tasks</vt:lpstr>
      <vt:lpstr>Apparatus provided</vt:lpstr>
      <vt:lpstr>Chemicals provided</vt:lpstr>
      <vt:lpstr>Results </vt:lpstr>
      <vt:lpstr>Discussions</vt:lpstr>
      <vt:lpstr>Possible Methods</vt:lpstr>
      <vt:lpstr>Method 1  (Measure the mass of insoluble CaCO3 residue)</vt:lpstr>
      <vt:lpstr>Method 2A  (Precipitation between BaCl2 and filtrate)</vt:lpstr>
      <vt:lpstr>Remarks on Method 1 and 2A</vt:lpstr>
      <vt:lpstr>Method 2B  (Titration between filtrate and standard strong acid)</vt:lpstr>
      <vt:lpstr>Method 3 (Direct titration)</vt:lpstr>
      <vt:lpstr>Method 4 (Back titration)</vt:lpstr>
      <vt:lpstr>Remarks on Methods 3 and 4</vt:lpstr>
      <vt:lpstr>Other methods measuring volume of CO2(g) produced </vt:lpstr>
      <vt:lpstr>Summary of results</vt:lpstr>
      <vt:lpstr>Solving simultaneous linear equations in 2 unknowns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7 Acid-Base Equilibria</dc:title>
  <dc:creator>Pc</dc:creator>
  <cp:lastModifiedBy>Department of Chemistry</cp:lastModifiedBy>
  <cp:revision>405</cp:revision>
  <dcterms:created xsi:type="dcterms:W3CDTF">2016-09-01T14:08:38Z</dcterms:created>
  <dcterms:modified xsi:type="dcterms:W3CDTF">2017-06-16T09:23:46Z</dcterms:modified>
</cp:coreProperties>
</file>